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9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88" r:id="rId30"/>
    <p:sldId id="291" r:id="rId31"/>
    <p:sldId id="286" r:id="rId32"/>
    <p:sldId id="283" r:id="rId33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1260" y="-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2B642F-9B1A-4AF4-B8B8-D142B706F3E8}" type="slidenum">
              <a:t>‹Nº›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2891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s-ES"/>
          </a:p>
        </p:txBody>
      </p:sp>
      <p:sp>
        <p:nvSpPr>
          <p:cNvPr id="4" name="Marcador de encabezad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F5F0DCF-6377-4158-B160-8A515A28997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0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s-ES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9A3CA5-8A27-4F44-B184-2525A5409392}" type="slidenum">
              <a:t>1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82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BC9358-09DD-4B7A-8CAF-44E440D3BE72}" type="slidenum">
              <a:t>12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43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A85B19-D49A-4796-95A9-B5682FC5C5F8}" type="slidenum">
              <a:t>13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73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A098E5-6262-4578-899B-B51E614DD0A3}" type="slidenum">
              <a:t>14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DC7CD1-C7D1-4136-834C-A40BEE624384}" type="slidenum">
              <a:t>15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99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9DAD56-0F67-4485-B855-F0476D19F695}" type="slidenum">
              <a:t>16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07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1CDA59-8CDF-487C-A042-7CE60C3E2028}" type="slidenum">
              <a:t>17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190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6ABC67-ACA2-49C6-A840-BD3D45E9AD58}" type="slidenum">
              <a:t>18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73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4DA160-5BD4-4EC7-B3C8-99A4316E19FE}" type="slidenum">
              <a:t>19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9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93D2E0-7724-444D-B919-15AA14E997A3}" type="slidenum">
              <a:t>20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49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87CD9C-4AB8-4124-A8B8-A0DA41A256A5}" type="slidenum">
              <a:t>21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13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20EB2E-CB7A-4CE8-806D-B478344C9436}" type="slidenum">
              <a:t>2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946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542476-5A10-4B61-A8F6-5F5F3984D839}" type="slidenum">
              <a:t>22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0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5824F0-3160-4F23-8F2D-F5D41EDC507C}" type="slidenum">
              <a:t>23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91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127E97-61F8-4F18-AE68-7D49653F0E23}" type="slidenum">
              <a:t>24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89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511EAD-31D2-47C3-9EF4-64823260A13E}" type="slidenum">
              <a:t>25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46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C29FD7-A9B9-495C-9244-1650FD77E8C8}" type="slidenum">
              <a:t>26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117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EB3348-CEBC-45FC-B782-170D8829E2C9}" type="slidenum">
              <a:t>27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313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768517-B489-4032-87F3-62B75C987B9C}" type="slidenum">
              <a:t>28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198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E2913C-0B84-4643-9E43-5E145DD6B403}" type="slidenum">
              <a:t>29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914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F5F0DCF-6377-4158-B160-8A515A28997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157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8E5E27-9419-4B3E-84B7-5C540A92C691}" type="slidenum">
              <a:t>31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53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A8FFDC-3DD7-4776-A390-D6AC295496CB}" type="slidenum">
              <a:t>3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041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FBD0FF-963D-4674-87E9-E645B4595B8A}" type="slidenum">
              <a:t>32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1072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0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786732-4B4D-4DA0-94EE-3677AE6AB896}" type="slidenum">
              <a:t>4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29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C904B1-63C0-49E7-8591-9FE5C5A7079B}" type="slidenum">
              <a:t>5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85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7B4365-E176-4CFE-851F-CC2CAAF40796}" type="slidenum">
              <a:t>6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88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83E048-07AB-4693-BB1D-02E125909E03}" type="slidenum">
              <a:t>7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9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697E23-154D-412E-929E-488202DDB270}" type="slidenum">
              <a:t>9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79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711403-51B1-4396-911B-04FC59283D1B}" type="slidenum">
              <a:t>10</a:t>
            </a:fld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1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9C1CF6-3CCA-47D8-8AA2-7251332973B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8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6956BA-030D-47A4-9156-CE9B2E96A33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0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05C10-16A1-4488-93CC-D50631D2277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9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2C7BD7-1689-4151-BD3C-EE3A23DE18C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4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3C022-1806-4928-A2D9-371E17EC392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13CDE-1073-49C5-9A8E-932E7B04D0E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1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C645C3-A03D-45F4-A4C4-F54F58E9637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4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F61E9-CD53-42B2-8559-9DF12B24441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6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Marcador de pie de pá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9ADF0-A768-4086-B109-BD3EFF2BA7F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3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408D0-E280-4CCB-A2BF-0825696A88E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1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3F67A9-C282-465F-8CEB-CF5E53C47A7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3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40DD194-E07F-4BC7-A4DD-76928D4F0FED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lcer.org/2020/05/22/ejercicio-fisico-de-alcer-almeri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efrologiaaldia.org.e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2"/>
          <p:cNvGraphicFramePr/>
          <p:nvPr/>
        </p:nvGraphicFramePr>
        <p:xfrm>
          <a:off x="1980361" y="3246120"/>
          <a:ext cx="12600" cy="1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1047896" imgH="1047896" progId="Word.OpenDocumentText.12">
                  <p:embed/>
                </p:oleObj>
              </mc:Choice>
              <mc:Fallback>
                <p:oleObj r:id="rId4" imgW="1047896" imgH="1047896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0361" y="3246120"/>
                        <a:ext cx="12600" cy="1260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541" y="5504474"/>
            <a:ext cx="1445074" cy="15551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0" y="670754"/>
            <a:ext cx="7569642" cy="4257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67416" y="6017519"/>
            <a:ext cx="415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OSCAR CALVÉ, </a:t>
            </a:r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ENTRENADOR SUPERIOR DE ATLETISMO</a:t>
            </a:r>
            <a:endParaRPr lang="es-ES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228" y="657929"/>
            <a:ext cx="9865799" cy="681428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¿CUANDO NO DEBO REALIZAR EJERCICIO?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Antes de nada, cada persona debe individualizar su caso, y, ante todo, tener en cuenta las indicaciones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que su nefrólogo le haya podido dar</a:t>
            </a:r>
            <a:r>
              <a:rPr lang="es-ES" sz="18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Adicionalmente, en algunas ocasiones </a:t>
            </a: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NO deberíamos ejercitarnos si</a:t>
            </a:r>
            <a:r>
              <a:rPr lang="es-ES" sz="18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se tiene fiebre.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se ha padecido alguna contusión cerebral reciente.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no se tiene la tensión arterial controlada o está o se sospecha que puede estar anormalmente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 alta o baja.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las glucemias no están debidamente controladas.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se padece alguna lesión, los ejercicios que impliquen ejercitar la zona afectada.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otras ocasiones debemos </a:t>
            </a: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PARAR DE HACER EJERCICIO SI</a:t>
            </a:r>
            <a:r>
              <a:rPr lang="es-ES" sz="18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durante el ejercicio tenemos sensación de mareo.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Cansancio extremo o calambres.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notamos un dolor en el pecho.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 Si nos cuesta en exceso respirar, más allá del aumento de la respiración propia del ejercicio en sí.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7" y="1138657"/>
            <a:ext cx="9401906" cy="46166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Soy trasplantado renal, ¿puedo ejercitarme</a:t>
            </a:r>
            <a:r>
              <a:rPr lang="es-ES" sz="2400" b="1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?</a:t>
            </a:r>
            <a:endParaRPr lang="es-ES" sz="2400" b="1" i="1" u="sng" dirty="0">
              <a:solidFill>
                <a:srgbClr val="FF0000"/>
              </a:solidFill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i="1" u="sng" strike="noStrike" kern="1200" cap="none" spc="0" baseline="0" dirty="0" smtClean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i="1" u="sng" strike="noStrike" kern="1200" cap="none" spc="0" baseline="0" dirty="0" smtClean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i="1" u="sng" dirty="0">
              <a:solidFill>
                <a:srgbClr val="FF0000"/>
              </a:solidFill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Pacientes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trasplantados han llegado a volver a realizar actividades incluso vigorosas después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su trasplante, algunos, incluso son más activos que antes de la enfermedad al haber descubierto y experimentado los beneficios del ejercicio.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 deberán seguir las siguientes indicaciones.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Evitar ejercicios de impacto, evitar deportes de colisión, evitar la presión y extensión abdominal, evitar hacer ejercicio en temperaturas frías y también las calurosas extremas, Tener en cuenta que la medicación puede afectar al ejercicio o a sus adaptaciones, por eso también </a:t>
            </a: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 recomienda asesorarse con su nefrólogo</a:t>
            </a:r>
            <a:r>
              <a:rPr lang="es-ES" sz="1800" b="1" i="1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  <a:endParaRPr lang="es-ES" sz="1800" b="1" i="1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277" y="428396"/>
            <a:ext cx="9562404" cy="65069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ESCALA DE BORG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1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Reposo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2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Muy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muy ligero.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3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Muy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ligero.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4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Algo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pesado.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5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Pesado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6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Más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pesado.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7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Muy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pesado.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8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Muy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muy pesado.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9 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Máximo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10 Extremo.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81" y="1216550"/>
            <a:ext cx="3071782" cy="1720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45" y="2460585"/>
            <a:ext cx="2242930" cy="14952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44" y="3819857"/>
            <a:ext cx="2175528" cy="20918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00" y="4449001"/>
            <a:ext cx="3204375" cy="2138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7" y="372106"/>
            <a:ext cx="8423853" cy="26436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" y="3367295"/>
            <a:ext cx="4417168" cy="29062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86" y="3832529"/>
            <a:ext cx="4829111" cy="2989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" y="711322"/>
            <a:ext cx="4809923" cy="25207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56" y="676142"/>
            <a:ext cx="4813267" cy="24817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" y="3903655"/>
            <a:ext cx="4708030" cy="26737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56" y="3903655"/>
            <a:ext cx="4874880" cy="2544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7" y="786829"/>
            <a:ext cx="4888661" cy="26763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2" y="786829"/>
            <a:ext cx="4878954" cy="25726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139"/>
            <a:ext cx="4866074" cy="27966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2" y="4374139"/>
            <a:ext cx="4843506" cy="2780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"/>
            <a:ext cx="5145723" cy="27459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79" y="633663"/>
            <a:ext cx="4674856" cy="29517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402"/>
            <a:ext cx="4916905" cy="2543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23" y="4570938"/>
            <a:ext cx="4970930" cy="2548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0" y="540134"/>
            <a:ext cx="8275320" cy="2468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0" y="3532187"/>
            <a:ext cx="836676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32101"/>
            <a:ext cx="3284239" cy="35880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073"/>
            <a:ext cx="3810000" cy="21336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57" y="5711603"/>
            <a:ext cx="2639449" cy="17564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14" y="4420179"/>
            <a:ext cx="3448239" cy="258285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" y="430823"/>
            <a:ext cx="4895074" cy="24539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53" y="2701647"/>
            <a:ext cx="3594100" cy="248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" y="1033670"/>
            <a:ext cx="10068146" cy="549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9802" y="2692011"/>
            <a:ext cx="3386516" cy="32270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¿?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7" y="4921857"/>
            <a:ext cx="3413653" cy="2048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09" y="436854"/>
            <a:ext cx="4006077" cy="28722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36" y="4349301"/>
            <a:ext cx="4323352" cy="24477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6" y="848456"/>
            <a:ext cx="47244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90" y="23468"/>
            <a:ext cx="7783082" cy="7536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35262" y="2919478"/>
            <a:ext cx="9071643" cy="1262155"/>
          </a:xfrm>
        </p:spPr>
        <p:txBody>
          <a:bodyPr/>
          <a:lstStyle/>
          <a:p>
            <a:pPr lvl="0"/>
            <a:r>
              <a:rPr lang="es-ES" dirty="0">
                <a:solidFill>
                  <a:srgbClr val="00B050"/>
                </a:solidFill>
              </a:rPr>
              <a:t>FACTORES CONDICIONANTES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ES" dirty="0">
                <a:solidFill>
                  <a:srgbClr val="00B050"/>
                </a:solidFill>
              </a:rPr>
              <a:t>Ejercicio, Frecuencia Cardíaca. </a:t>
            </a:r>
            <a:br>
              <a:rPr lang="es-ES" dirty="0">
                <a:solidFill>
                  <a:srgbClr val="00B050"/>
                </a:solidFill>
              </a:rPr>
            </a:br>
            <a:r>
              <a:rPr lang="es-ES" dirty="0">
                <a:solidFill>
                  <a:srgbClr val="00B050"/>
                </a:solidFill>
              </a:rPr>
              <a:t>VO</a:t>
            </a:r>
            <a:r>
              <a:rPr lang="es-ES" sz="2600" dirty="0">
                <a:solidFill>
                  <a:srgbClr val="00B050"/>
                </a:solidFill>
              </a:rPr>
              <a:t>2 </a:t>
            </a:r>
            <a:r>
              <a:rPr lang="es-ES" dirty="0">
                <a:solidFill>
                  <a:srgbClr val="00B050"/>
                </a:solidFill>
              </a:rPr>
              <a:t>máximo</a:t>
            </a:r>
            <a:r>
              <a:rPr lang="es-ES" sz="2600" dirty="0">
                <a:solidFill>
                  <a:srgbClr val="00B050"/>
                </a:solidFill>
              </a:rPr>
              <a:t>, </a:t>
            </a:r>
            <a:r>
              <a:rPr lang="es-ES" dirty="0">
                <a:solidFill>
                  <a:srgbClr val="00B050"/>
                </a:solidFill>
              </a:rPr>
              <a:t>Ácido Láctico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7" y="2165813"/>
            <a:ext cx="8332423" cy="5220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25845" y="2786615"/>
            <a:ext cx="9071643" cy="1262155"/>
          </a:xfrm>
        </p:spPr>
        <p:txBody>
          <a:bodyPr/>
          <a:lstStyle/>
          <a:p>
            <a:pPr lvl="0"/>
            <a:r>
              <a:rPr lang="es-ES" dirty="0">
                <a:solidFill>
                  <a:srgbClr val="FF0000"/>
                </a:solidFill>
              </a:rPr>
              <a:t>ADAPTACIÓN AL EJERCICIO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6003" y="286248"/>
            <a:ext cx="9607352" cy="727342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 concepto de esquema corporal</a:t>
            </a:r>
            <a:r>
              <a:rPr lang="es-ES" sz="20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upone e involucra los conceptos de</a:t>
            </a:r>
            <a:r>
              <a:rPr lang="es-ES" sz="2000" b="1" i="0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2000" b="1" i="1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“</a:t>
            </a: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sentido del equilibrio” “sentido de la orientación”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y 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además se relaciona en lo fundamental con los mecanismos de </a:t>
            </a:r>
            <a:r>
              <a:rPr lang="es-ES" sz="20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“</a:t>
            </a: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interocepción” y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“propiocepción</a:t>
            </a:r>
            <a:r>
              <a:rPr lang="es-ES" sz="20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”,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es decir, incorpora el concepto de </a:t>
            </a:r>
            <a:r>
              <a:rPr lang="es-ES" sz="20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“</a:t>
            </a: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cinestesia</a:t>
            </a:r>
            <a:r>
              <a:rPr lang="es-ES" sz="2000" b="1" i="1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”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Actitud postural</a:t>
            </a:r>
            <a:r>
              <a:rPr lang="es-ES" sz="20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“la actitud designa, en su acepción general, </a:t>
            </a: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una manera de sostener el cuerpo.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(…..)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Vemos en la actitud, así como en la postura, la manifestación significativa de una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conducta.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Representa pues, un ajuste, y como tal, se la debe relacionar con el organismo total,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 sus necesidades y motivaciones”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 equilibrio muscular estático, ligado a la contracción muscular tónica, corresponde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al </a:t>
            </a: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concepto de “postura</a:t>
            </a:r>
            <a:r>
              <a:rPr lang="es-ES" sz="2000" b="1" i="1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”</a:t>
            </a:r>
            <a:endParaRPr lang="es-ES" sz="2000" b="1" i="1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principios básicos que propone Lapierre son: toma de conciencia corporal,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potenciación y flexibilización. Lapierre (1978) y Schede  (1971), </a:t>
            </a:r>
            <a:r>
              <a:rPr lang="es-ES" sz="2000" b="1" i="1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nos advierten </a:t>
            </a:r>
            <a:r>
              <a:rPr lang="es-ES" sz="2000" b="1" i="1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</a:t>
            </a: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la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influencia sobre la postura de un tono muscular y ligamentoso </a:t>
            </a:r>
            <a:r>
              <a:rPr lang="es-ES" sz="2000" b="1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débil</a:t>
            </a:r>
            <a:r>
              <a:rPr lang="es-ES" sz="2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las estructuras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</a:t>
            </a:r>
            <a:r>
              <a:rPr lang="es-ES" sz="20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soporte.</a:t>
            </a:r>
            <a:endParaRPr lang="es-ES" sz="20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37" y="6153686"/>
            <a:ext cx="2112825" cy="1405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ES" i="1" dirty="0">
                <a:solidFill>
                  <a:srgbClr val="007826"/>
                </a:solidFill>
              </a:rPr>
              <a:t>PRINCIPIOS DEL ENTRENAMIENTO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04355" y="1697034"/>
            <a:ext cx="9071643" cy="5502959"/>
          </a:xfrm>
        </p:spPr>
        <p:txBody>
          <a:bodyPr/>
          <a:lstStyle/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unidad y totalidad.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intensidad, adaptación y sobrecarga.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progresión.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continuidad.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</a:t>
            </a:r>
            <a:r>
              <a:rPr lang="es-ES" sz="2200" b="1" dirty="0" err="1">
                <a:solidFill>
                  <a:srgbClr val="009933"/>
                </a:solidFill>
              </a:rPr>
              <a:t>multeralidad</a:t>
            </a:r>
            <a:r>
              <a:rPr lang="es-ES" sz="2200" b="1" dirty="0">
                <a:solidFill>
                  <a:srgbClr val="009933"/>
                </a:solidFill>
              </a:rPr>
              <a:t> o acción múltiple de las acciones motrices.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especificidad.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transferencia.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los retornos en disminución.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la eficacia.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la estimulación voluntaria.</a:t>
            </a:r>
          </a:p>
          <a:p>
            <a:pPr lvl="0">
              <a:buSzPct val="45000"/>
              <a:buFont typeface="StarSymbol"/>
              <a:buChar char="➔"/>
            </a:pPr>
            <a:r>
              <a:rPr lang="es-ES" sz="2200" b="1" dirty="0">
                <a:solidFill>
                  <a:srgbClr val="009933"/>
                </a:solidFill>
              </a:rPr>
              <a:t>De la individualización.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49" y="4830716"/>
            <a:ext cx="3273716" cy="2178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929" y="1"/>
            <a:ext cx="9633510" cy="73951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1" u="sng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RECOMENDACIONES FUNDAMENTALES EN LA </a:t>
            </a:r>
            <a:endParaRPr lang="es-ES" sz="2400" b="1" i="1" u="sng" strike="noStrike" kern="1200" cap="none" spc="0" baseline="0" dirty="0" smtClean="0">
              <a:solidFill>
                <a:srgbClr val="00B05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1" u="sng" strike="noStrike" kern="1200" cap="none" spc="0" baseline="0" dirty="0" smtClean="0">
                <a:solidFill>
                  <a:srgbClr val="00B05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ENFERMEDAD </a:t>
            </a:r>
            <a:r>
              <a:rPr lang="es-ES" sz="2400" b="1" i="1" u="sng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RENAL </a:t>
            </a:r>
            <a:r>
              <a:rPr lang="es-ES" sz="2400" b="1" i="1" u="sng" strike="noStrike" kern="1200" cap="none" spc="0" baseline="0" dirty="0" smtClean="0">
                <a:solidFill>
                  <a:srgbClr val="00B05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Y </a:t>
            </a:r>
            <a:r>
              <a:rPr lang="es-ES" sz="2400" b="1" i="1" u="sng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 EJERCICIO FÍSICO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sng" strike="noStrike" kern="1200" cap="none" spc="0" baseline="0" dirty="0">
              <a:solidFill>
                <a:srgbClr val="00B05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EJERCICIO APROPIADO: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 función renal es más favorable cuando hay una su condición particular.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 una actividad física adecuada, evitamos comorbilidades asociadas a la insuficiencia renal, como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puedan ser la diabetes o la hipertensión.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CONTROL DEL PESO</a:t>
            </a:r>
            <a:r>
              <a:rPr lang="es-ES" sz="16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 </a:t>
            </a: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Principalmente por dos motivos. Por un lado cuanto mayor sea el peso de la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persona, más probabilidades tendrá de sufrir insuficiencia renal.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CONOCER BIEN EL GRADO DE DESARROLLO DE LA INSUFICIENCA RENAL</a:t>
            </a:r>
            <a:r>
              <a:rPr lang="es-ES" sz="16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Para establecer las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pautas del ejercicio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993366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CONOCER BIEN LA CONDICIÓN FÍSICA DE PARTIDA.</a:t>
            </a:r>
            <a:r>
              <a:rPr lang="es-ES" sz="16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Para establecer “la carga de los ejercicios”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CONOCER LA EVOLUCIÓN DE LA ENFERMEDAD PARA LA ADACTACION DEL PROGRAMA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EJERCICIO.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COMPROBAR EL GRADO DE SATISFACCIÓN CON EL PROGRAMA DE EJERCICIOS.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UTILIZAR LA MAYOR VARIEDAD DE EJERCICIOS Y EN DISTINTOS ESCENARIOS.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INCLUIR EJERCICIOS DE HABILIDADES PERCEPTIVO-MOTRICES.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INCLUIR EJERCICIOS DE MANUALIDADES Y COGNITIVOS.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SIEMPRE QUE SE PUEDA, REALIZAR ACTIVIDAD AL AIRE LIBRE.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O.C.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03998" y="397562"/>
            <a:ext cx="9071643" cy="6316437"/>
          </a:xfrm>
        </p:spPr>
        <p:txBody>
          <a:bodyPr/>
          <a:lstStyle/>
          <a:p>
            <a:pPr lvl="0" algn="l">
              <a:spcAft>
                <a:spcPts val="0"/>
              </a:spcAft>
            </a:pPr>
            <a:r>
              <a:rPr lang="es-ES" sz="1800" b="1" dirty="0">
                <a:solidFill>
                  <a:srgbClr val="00331A"/>
                </a:solidFill>
                <a:latin typeface="Times New Roman" pitchFamily="18"/>
              </a:rPr>
              <a:t> </a:t>
            </a:r>
            <a:endParaRPr lang="es-ES" sz="1800" b="1" dirty="0" smtClean="0">
              <a:solidFill>
                <a:srgbClr val="00331A"/>
              </a:solidFill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r>
              <a:rPr lang="es-ES" sz="1800" b="1" i="1" u="sng" dirty="0" smtClean="0">
                <a:solidFill>
                  <a:srgbClr val="FF0000"/>
                </a:solidFill>
                <a:latin typeface="Times New Roman" pitchFamily="18"/>
              </a:rPr>
              <a:t>IMPACTO </a:t>
            </a:r>
            <a:r>
              <a:rPr lang="es-ES" sz="1800" b="1" i="1" u="sng" dirty="0">
                <a:solidFill>
                  <a:srgbClr val="FF0000"/>
                </a:solidFill>
                <a:latin typeface="Times New Roman" pitchFamily="18"/>
              </a:rPr>
              <a:t>DEL EJERCICIO FÍSICO EN PACIENTES CON ENFERMEDAD RENAL CRÓNICA HOSPITAL UNIVERSITARIO PUERTA DEL MAR, CÁDIZ. SERVICIO DE NEFROLOGÍA</a:t>
            </a:r>
            <a:endParaRPr lang="es-ES" sz="1800" b="1" dirty="0">
              <a:solidFill>
                <a:srgbClr val="00331A"/>
              </a:solidFill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s-ES" sz="1800" b="1" dirty="0">
              <a:solidFill>
                <a:srgbClr val="00331A"/>
              </a:solidFill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r>
              <a:rPr lang="es-ES" sz="1800" b="1" dirty="0">
                <a:solidFill>
                  <a:srgbClr val="00331A"/>
                </a:solidFill>
                <a:latin typeface="Times New Roman" pitchFamily="18"/>
              </a:rPr>
              <a:t>Revisión sistemática y metaanálisis Florentino Villanego ∗ , Javier Naranjo, Luis Alberto Vigara, Juan Manuel Cazorla, María Elisa Montero, Teresa García, Julia Torrado y Auxiliadora Mazuecos</a:t>
            </a:r>
            <a:endParaRPr lang="es-ES" sz="1800" b="1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r>
              <a:rPr lang="es-ES" sz="1800" b="1" dirty="0">
                <a:latin typeface="Times New Roman" pitchFamily="18"/>
                <a:hlinkClick r:id="rId3"/>
              </a:rPr>
              <a:t>https://alcer.org/2020/05/22/ejercicio-fisico-de-alcer-almeria</a:t>
            </a:r>
          </a:p>
          <a:p>
            <a:pPr lvl="0" algn="l">
              <a:spcAft>
                <a:spcPts val="0"/>
              </a:spcAft>
            </a:pPr>
            <a:endParaRPr lang="es-ES" sz="1800" b="1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s-ES" sz="1800" b="1" dirty="0">
              <a:latin typeface="Times New Roman" pitchFamily="18"/>
            </a:endParaRPr>
          </a:p>
          <a:p>
            <a:pPr lvl="0"/>
            <a:r>
              <a:rPr lang="es-ES" sz="2000" b="1" i="1" u="sng" dirty="0">
                <a:solidFill>
                  <a:srgbClr val="FF0000"/>
                </a:solidFill>
                <a:latin typeface="Times New Roman" pitchFamily="18"/>
              </a:rPr>
              <a:t>GUIA DE EJERCICIO FÍSICO EN CASA PARA PERSONAS CON ENFERMEDAD RENAL ALCER ILLES BALEARS</a:t>
            </a:r>
          </a:p>
          <a:p>
            <a:pPr lvl="0" algn="l">
              <a:spcAft>
                <a:spcPts val="0"/>
              </a:spcAft>
            </a:pPr>
            <a:r>
              <a:rPr lang="es-ES" sz="1800" b="1" dirty="0">
                <a:solidFill>
                  <a:srgbClr val="00331A"/>
                </a:solidFill>
                <a:latin typeface="Times New Roman" pitchFamily="18"/>
              </a:rPr>
              <a:t>Tomeo Bauza Monroig * Anna Junque Jiménez, Vicent Esteve Simón, Gorka Iza Pinedo, Esther Tomás Bernabeú, Inés Luceño Soler,</a:t>
            </a:r>
          </a:p>
          <a:p>
            <a:pPr lvl="0" algn="l">
              <a:spcAft>
                <a:spcPts val="0"/>
              </a:spcAft>
            </a:pPr>
            <a:endParaRPr lang="es-ES" sz="1800" b="1" dirty="0">
              <a:solidFill>
                <a:srgbClr val="00331A"/>
              </a:solidFill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s-ES" sz="1800" b="1" dirty="0">
              <a:latin typeface="Times New Roman" pitchFamily="18"/>
            </a:endParaRPr>
          </a:p>
          <a:p>
            <a:pPr lvl="0"/>
            <a:r>
              <a:rPr lang="es-ES" sz="2000" b="1" i="1" u="sng" dirty="0">
                <a:solidFill>
                  <a:srgbClr val="FF0000"/>
                </a:solidFill>
                <a:latin typeface="Times New Roman" pitchFamily="18"/>
              </a:rPr>
              <a:t>FUNDACIÓN RENAL IÑIGO </a:t>
            </a:r>
            <a:r>
              <a:rPr lang="es-ES" sz="2000" b="1" i="1" u="sng" dirty="0" smtClean="0">
                <a:solidFill>
                  <a:srgbClr val="FF0000"/>
                </a:solidFill>
                <a:latin typeface="Times New Roman" pitchFamily="18"/>
              </a:rPr>
              <a:t>ALVAREZ </a:t>
            </a:r>
            <a:r>
              <a:rPr lang="es-ES" sz="2000" b="1" i="1" u="sng" dirty="0">
                <a:solidFill>
                  <a:srgbClr val="FF0000"/>
                </a:solidFill>
                <a:latin typeface="Times New Roman" pitchFamily="18"/>
              </a:rPr>
              <a:t>DE </a:t>
            </a:r>
            <a:r>
              <a:rPr lang="es-ES" sz="2000" b="1" i="1" u="sng" dirty="0" smtClean="0">
                <a:solidFill>
                  <a:srgbClr val="FF0000"/>
                </a:solidFill>
                <a:latin typeface="Times New Roman" pitchFamily="18"/>
              </a:rPr>
              <a:t>TOLEDO</a:t>
            </a:r>
            <a:endParaRPr lang="es-ES" sz="2000" b="1" i="1" u="sng" dirty="0">
              <a:solidFill>
                <a:srgbClr val="FF0000"/>
              </a:solidFill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r>
              <a:rPr lang="es-ES" sz="1800" b="1" dirty="0">
                <a:solidFill>
                  <a:srgbClr val="00331A"/>
                </a:solidFill>
                <a:latin typeface="Times New Roman" pitchFamily="18"/>
              </a:rPr>
              <a:t>Ana Alba</a:t>
            </a:r>
          </a:p>
          <a:p>
            <a:pPr lvl="0" algn="l"/>
            <a:r>
              <a:rPr lang="es-ES" sz="1800" b="1" dirty="0">
                <a:solidFill>
                  <a:srgbClr val="00331A"/>
                </a:solidFill>
                <a:latin typeface="Times New Roman" pitchFamily="18"/>
                <a:hlinkClick r:id="rId4"/>
              </a:rPr>
              <a:t>www.nefrologiaaldia.org.es</a:t>
            </a:r>
            <a:endParaRPr lang="es-ES" sz="1800" b="1" dirty="0">
              <a:solidFill>
                <a:srgbClr val="00331A"/>
              </a:solidFill>
              <a:latin typeface="Times New Roman" pitchFamily="18"/>
            </a:endParaRPr>
          </a:p>
          <a:p>
            <a:pPr lvl="0" algn="l"/>
            <a:r>
              <a:rPr lang="es-ES" sz="1600" b="1" i="1" u="sng" dirty="0">
                <a:solidFill>
                  <a:srgbClr val="FF0000"/>
                </a:solidFill>
                <a:latin typeface="Times New Roman" pitchFamily="18"/>
              </a:rPr>
              <a:t/>
            </a:r>
            <a:br>
              <a:rPr lang="es-ES" sz="1600" b="1" i="1" u="sng" dirty="0">
                <a:solidFill>
                  <a:srgbClr val="FF0000"/>
                </a:solidFill>
                <a:latin typeface="Times New Roman" pitchFamily="18"/>
              </a:rPr>
            </a:br>
            <a:endParaRPr lang="es-ES" sz="1800" b="1" dirty="0">
              <a:solidFill>
                <a:srgbClr val="00331A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3569" y="596353"/>
            <a:ext cx="8961124" cy="6528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RESULTADOS DE UN PROGRAMA DE EJERCICIO FÍSICO COMBINADO CON ELECTROESTIMULACION NEUROMUSCULAR EN PACIENTES EN HEMODIÁLISIS. SERVEI DE NEFROLOGÍA HOSPITAL DE TERRASA. CONSORCI SANITARI DE TERRASA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Anna Junque Jiménez, Vicent Esteve Simón, Gorka Iza Pinedo, Esther Tomás Bernabeú, Inés Luceño Soler, Oscar Paz López, Marisa Lavado Sampere, Manel Ramírez de Arellano.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Federación Nacional ALCER</a:t>
            </a:r>
            <a:r>
              <a:rPr lang="es-ES" sz="1600" b="1" i="1" u="none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  </a:t>
            </a:r>
            <a:r>
              <a:rPr lang="es-ES" sz="1800" b="1" i="0" u="none" strike="noStrike" kern="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31 Edición de las Jornadas Nacionales de Personas con Enfermedad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Renal.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Sonsoles Hernández, Directora de Traïnsplant Spain</a:t>
            </a:r>
            <a:r>
              <a:rPr lang="es-ES" sz="1800" b="1" i="1" u="none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none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EJERCICIO FÍSICO. ALCER Almería</a:t>
            </a:r>
            <a:r>
              <a:rPr lang="es-ES" sz="1600" b="1" i="1" u="none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ALCER Castalia</a:t>
            </a:r>
            <a:r>
              <a:rPr lang="es-ES" sz="1600" b="1" i="1" u="none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none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sng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ALCER NAVARRA</a:t>
            </a:r>
            <a:r>
              <a:rPr lang="es-ES" sz="1400" b="1" i="1" u="none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 </a:t>
            </a:r>
            <a:r>
              <a:rPr lang="es-ES" sz="1400" b="1" i="0" u="none" strike="noStrike" kern="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</a:t>
            </a:r>
            <a:r>
              <a:rPr lang="es-ES" sz="1600" b="1" i="0" u="none" strike="noStrike" kern="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ervicio de asesoramiento.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0829" y="485031"/>
            <a:ext cx="9829800" cy="68536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 profesora de Fisioterapia de la CEU UCH Eva Segura ha elaborado el </a:t>
            </a: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Manual Básico de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Actividad Física en Enfermedad Renal Crónica (ERC)</a:t>
            </a:r>
            <a:r>
              <a:rPr lang="es-ES" sz="18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editado por la Asociación para la Lucha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Contra las Enfermedades Renales de la provincia de Castellón, ALCER Castalia.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Según destaca Juan Doménech, presidente de ALCER Castalia,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“en las personas que siguen tratamiento de hemodiálisis, la sensación de fatiga se presenta hasta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el 97% de los casos, afectando profundamente a la vitalidad y las relaciones personales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 ello se suma la </a:t>
            </a: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pérdida progresiva de masa muscular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y una sensación de dolor entre 2 y 3 veces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superior a la media. </a:t>
            </a:r>
            <a:endParaRPr lang="es-ES" sz="1800" b="1" i="0" u="none" strike="noStrike" kern="1200" cap="none" spc="0" baseline="0" dirty="0" smtClean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También la prevalencia de la </a:t>
            </a: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depresión y la ansiedad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se detecta entre el 22 y el 42% de las personas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 enfermedad renal crónica. El ejercicio físico adecuado, con la </a:t>
            </a: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autorización del especialista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que atiende al paciente,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puede mejorar estas situaciones, favoreciendo la movilidad y la calidad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vida y reduciendo la sensación de dolor”.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Eva Segura, incluye ejercicios de extensión de rodillas sentados y flexión de rodillas de pie,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para reforzar los isquiotibiales; sentadillas suaves, para los cuádriceps; extensión y separación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cadera, para reforzar glúteos; ponerse de puntillas, para trabajar los gemelos; o ejercicios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equilibrio, entre otros, para mejorar el conjunto de la masa muscular y la movilidad en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general. Se intercala un minuto de marcha rápida entre cada ejercicio y con tres minutos de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marcha suave al inicio y al final de la tabla completa.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Según destaca  Eva Segura, lo recomendable es realizar esta tabla de ejercicios al menos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tres veces por semana, en sesiones de 45 minutos.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396" y="1372523"/>
            <a:ext cx="9525661" cy="36933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https://alcer.org/2020/05/22/ejercicio-fisico-de-alcer-almeria/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https://alcernavarra.org/servicios-alcer-navarra/asesoramiento-deportivo-alcer/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https://personasrenales.org/2018/11/02/alcer-apuesta-por-el-ejercicio-fisico-para-conservar-la-capacidad-funcional-en-enfermos-renales/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https://medios.uchceu.es/actualidad-ceu/un-nuevo-manual-receta-ejercicio-fisico-para-personas-con-enfermedad-renal-cronica/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https://www.alcergiralda.org/renal/2021/05/12/actividad-fisica-en-la-enfermedad-renal/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https://alcercoruna.org/los-trasplantados-quieren-y-pueden-hacer-ejercicio/</a:t>
            </a:r>
            <a:endParaRPr lang="es-ES" sz="1800" b="0" i="0" u="none" strike="noStrike" kern="0" cap="none" spc="0" baseline="0" dirty="0">
              <a:solidFill>
                <a:srgbClr val="0070C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714958" y="3420659"/>
            <a:ext cx="3148562" cy="23338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7" y="522839"/>
            <a:ext cx="2810940" cy="42240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8" y="993913"/>
            <a:ext cx="2612205" cy="6195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73239" y="849962"/>
            <a:ext cx="6881116" cy="2787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EN NOVIEMBRE DEL AÑO 1979 CORRIÓ LA MARATÓN DE NUEVA YORK</a:t>
            </a:r>
            <a:r>
              <a:rPr lang="es-ES" sz="189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7315" y="1481757"/>
            <a:ext cx="6016907" cy="235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EN1981. LE DIAGNOSTICARON INSUFICIENCIA RENAL AGUDA.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73239" y="2289776"/>
            <a:ext cx="7076806" cy="235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EL 8 DE ENERO DE 1983. LE REALIZAN EL PRIMER TRANSPLANTE RENAL.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73239" y="3083338"/>
            <a:ext cx="7422413" cy="235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EL 26 DE JUNIO DEL 2004. LE REALIZAN EL SEGUNDO TRANSPLANTE RENAL.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3239" y="3779516"/>
            <a:ext cx="4252060" cy="235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EN LA ACTUALIDAD PRESIDE ALCER RIOJA.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47315" y="4588980"/>
            <a:ext cx="3659145" cy="235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REALIZA EJERCICIO CON ASIDUIDAD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078" y="296987"/>
            <a:ext cx="9814675" cy="591697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TRASPLANTADOS PUEDEN Y QUIEREN HACER EJERCICIO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Es la principal conclusión de </a:t>
            </a: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 TESIS DOCTORAL DE SARA GARCIA</a:t>
            </a:r>
            <a:r>
              <a:rPr lang="es-ES" sz="20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2000" b="1" i="1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</a:t>
            </a:r>
            <a:endParaRPr lang="es-ES" sz="2000" b="1" i="1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dirigida 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por David García y codirigida por Azael </a:t>
            </a:r>
            <a:r>
              <a:rPr lang="es-ES" sz="20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Herrero, 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que comprobó con 37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personas los primeros resultados apuntan al beneficio que trajo el deporte a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unas </a:t>
            </a:r>
            <a:r>
              <a:rPr lang="es-E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personas trasplantadas de riñón que mejoraron su funcionalidad y calidad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vida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  07.10.2013.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Fueron  20 sesiones de entrenamiento.</a:t>
            </a:r>
            <a:endParaRPr lang="es-ES" sz="2000" b="1" i="1" u="sng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Las personas trasplantadas mejoraron mucho su funcionalidad y su calidad de vida</a:t>
            </a:r>
            <a:r>
              <a:rPr lang="es-ES" sz="20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No se lesionaron y consiguieron adherencia al deporte y mejor calidad de vida,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por ejemplo, al subir escaleras, mejoraron en el sueño, sentían menos fatiga, por lo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que aumentó la capacidad de hacer </a:t>
            </a:r>
            <a:r>
              <a:rPr lang="es-ES" sz="20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ejercicio.</a:t>
            </a:r>
            <a:endParaRPr lang="es-ES" sz="20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 masa muscular, aunque se nota una tendencia al incremento, no es significativa</a:t>
            </a:r>
            <a:r>
              <a:rPr lang="es-ES" sz="20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fuerza, todos, trasplantados y no, mejoraron de forma significativa.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médicos les dicen  vete a caminar, sí muy bien, </a:t>
            </a:r>
            <a:r>
              <a:rPr lang="es-ES" sz="20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pero no cuánto y cómo</a:t>
            </a:r>
            <a:r>
              <a:rPr lang="es-ES" sz="20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</a:t>
            </a: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no les dicen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  intensidad, no es lo mismo caminar media hora por el parque que parando y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viendo escaparates.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2" y="6067358"/>
            <a:ext cx="2967311" cy="142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564" y="150117"/>
            <a:ext cx="9937443" cy="7345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Sonsoles Hernández, Directora de Traïnsplant </a:t>
            </a:r>
            <a:r>
              <a:rPr lang="es-ES" sz="2000" b="1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Spain</a:t>
            </a:r>
            <a:endParaRPr lang="es-ES" sz="20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En muchas ocasiones, lo que es contraproducente no es alguna actividad en sí, sino </a:t>
            </a: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 baja condición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física de partida</a:t>
            </a:r>
            <a:r>
              <a:rPr lang="es-ES" sz="18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 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que puede conducir a una situación de “sobreentrenamiento”.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No hago ni ejercicios físicos de contacto ni deportes agresivos en los que corra el riesgo de tener un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golpe en el riñón. Es más aconsejable caminar o correr ,o como en mi caso, hacer ballet unas tres 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cuatro horas a la semana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 ideal sería hacer algo de ejercicio todos los días</a:t>
            </a:r>
            <a:r>
              <a:rPr lang="es-ES" sz="1800" b="1" i="1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hasta sumar al menos 150 minutos de actividad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física a la semana para que resulte medianamente efectivo.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Tabla de ejercicios básicos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-Sentados en la silla, flexionar y extender la rodilla.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-Subir por las escaleras y bajar en ascensor.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-Sentarse y levantarse de una silla permite trabajar la musculatura de las piernas.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-Elevar los talones y bajarlos.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-Coger una pica de ejercicios por encima de la cabeza, bajarla al suelo y subirla de nuevo hasta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 encima de la cabeza.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-Ponernos a la pata coja e intentar coger algo del suelo.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Observaciones: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</a:t>
            </a: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Las prácticas anteriormente mencionadas se pueden realizar en todas las situaciones tanto en diálisis como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 trasplantado.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-Las recomendaciones principales son cuidar el corazón y evitar o minimizar la pérdida de masa muscular.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-Caminar durante 30 minutos todos los días, si previamente  se ha trabajado físicamente para estar preparado.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8161" y="322920"/>
            <a:ext cx="8548917" cy="512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IMPACTO DEL EJERCICIO FÍSICO EN PACIENTES CON ENFERMEDAD RENAL CRÓNICA</a:t>
            </a:r>
            <a:b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</a:br>
            <a: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HOSPITAL UNIVERSITARIO PUERTA DEL MAR. CÁDIZ. SERVICIO DE NEFROLOGÍA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180" y="1137897"/>
            <a:ext cx="9434879" cy="61694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 seleccionaron ensayos clínicos aleatorizados desde 2007 a 2018, en inglés y en español,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que comparan un grupo intervención con un componente de ejercicio con un grupo control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sin ejercicio físico en pacientes con ERC en prediálisis.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RESULTADOS DE UN PROGRAMA DE EJERCICIO FÍSICO COMBINADO CON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ELECTROESTIMULACION NEUROMUSCULAR EN PACIENTES EN HEMODIÁLISIS.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Objetivos: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1. Analizar el efecto de un programa de entrenamiento físico intradiálisis combinado con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electroestimulación neuromuscular sobre la fuerza muscular y la capacidad funcional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nuestros pacientes en hemodiálisis.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2. Analizar la seguridad, eficacia y tolerancia de la electroestimulación neuromuscular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nuestros pacientes en hemodiálisis.</a:t>
            </a:r>
          </a:p>
          <a:p>
            <a:pPr marL="342900" marR="0" lvl="0" indent="-3429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none" strike="noStrike" kern="1200" cap="none" spc="0" baseline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Métodos: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pacientes en hemodiálisis realizaron un programa completo de entrenamiento físico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mediante balones medicinales, pesas, bandas elásticas y cicloergómetros combinado con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electroestimulación neuromuscular en las primeras dos horas hemodiálisis durante 12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semanas en un estudio prospectivo unicéntrico. La electroestimulación se realizó en ambos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cuádriceps usando el Compex® Theta 500i </a:t>
            </a:r>
            <a:r>
              <a:rPr lang="es-ES" sz="1800" b="1" i="1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7323" y="867509"/>
            <a:ext cx="9511323" cy="42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RESULTADOS DE UN PROGRAMA DE EJERCICIO FÍSICO COMBINADO CON ELECTROESTIMULACION NEUROMUSCULAR EN PACIENTES EN </a:t>
            </a:r>
            <a:r>
              <a:rPr lang="es-ES" sz="2000" b="1" i="1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HEMODIÁLISIS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dirty="0">
              <a:solidFill>
                <a:srgbClr val="FF0000"/>
              </a:solidFill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Resultados</a:t>
            </a:r>
            <a:r>
              <a:rPr lang="es-ES" sz="18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  <a:endParaRPr lang="es-ES" sz="18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11 pacientes incluidos (55% mujeres). Edad media 67.6 años y 62.3 meses en hemodiálisis. Se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observó una mejoría significativa (*p&lt;0.05) en la FEMQ*(13.7±8.1 vs 16.2±10.9kg), HG*(23.8±15.9  vs 25.1±15.9kg), STS10*(24.6±13.4 vs 20.1±10.1 </a:t>
            </a:r>
            <a:r>
              <a:rPr lang="es-ES" sz="1800" b="1" i="0" u="none" strike="noStrike" kern="1200" cap="none" spc="0" baseline="0" dirty="0" err="1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seg</a:t>
            </a: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) y 6MWT*(21%,332.6 vs 402.7 m). No observamos dolor muscular, rampas, hormigueos o calambres musculares relevantes en el cuestionario propio de electroestimulación. El grado medio de satisfacción (EVA) fue 9.4 puntos</a:t>
            </a:r>
            <a:r>
              <a:rPr lang="es-ES" sz="1800" b="1" i="0" u="none" strike="noStrike" kern="1200" cap="none" spc="0" baseline="0" dirty="0" smtClean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00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Conclusiones</a:t>
            </a:r>
            <a:r>
              <a:rPr lang="es-ES" sz="1800" b="1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 programa de entrenamiento físico intradiálisis combinado con electroestimulación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neuromuscular </a:t>
            </a: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mejoró la fuerza muscular y la capacidad funcional en nuestros pacientes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hemodiálisis.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586" y="686686"/>
            <a:ext cx="9300307" cy="56323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 fundación Iñigo Alvarez de Toledo</a:t>
            </a:r>
            <a:r>
              <a:rPr lang="es-ES" sz="1800" b="1" i="1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</a:t>
            </a: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 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ha puesto en marcha un programa para evaluar las ventajas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la actividad física no ya en las personas que necesitan este tratamiento, sino en los pacientes que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 ejercitan durante el mismo. “Son cuatro horas sentados tres días a la semana. Es una manera de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aprovechar el tiempo y de crear hábitos saludables</a:t>
            </a:r>
            <a:r>
              <a:rPr lang="es-E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”</a:t>
            </a: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 un programa de ejercicio físico ayuda a mantener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una vida activa y a conservar la capacidad funcional y la fuerza muscular,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dice Ana Alba, Educadora física.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Alcer Navarra</a:t>
            </a:r>
            <a:r>
              <a:rPr lang="es-ES" sz="1800" b="1" i="1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: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u="sng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none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beneficios de la actividad deportiva para los pacientes en diálisis son claros: </a:t>
            </a:r>
            <a:r>
              <a:rPr lang="es-ES" sz="1800" b="1" i="0" u="sng" strike="noStrike" kern="1200" cap="none" spc="0" baseline="0">
                <a:solidFill>
                  <a:srgbClr val="6600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mejora la supervivencia, disminuye las enfermedades que se van a padecer en el futuro, mejora la calidad de vida, mejora la capacidad cognitiva, mejora la calidad del sueño…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200" y="245882"/>
            <a:ext cx="9824761" cy="68101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Discusión</a:t>
            </a:r>
            <a:endParaRPr lang="es-ES" sz="2000" b="1" i="0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33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las últimas décadas, </a:t>
            </a:r>
            <a:r>
              <a:rPr lang="es-ES" sz="1800" b="1" i="0" u="sng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diversos estudios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han sido publicados en relación al ejercicio </a:t>
            </a: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físico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y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el paciente renal. Entre las características de todos ellos, destaca la </a:t>
            </a:r>
            <a:r>
              <a:rPr lang="es-ES" sz="1800" b="1" i="1" u="sng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gran </a:t>
            </a:r>
            <a:r>
              <a:rPr lang="es-ES" sz="1800" b="1" i="1" u="sng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heterogeneidad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u="sng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</a:t>
            </a:r>
            <a:r>
              <a:rPr lang="es-ES" sz="1800" b="1" i="1" u="sng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mismos</a:t>
            </a:r>
            <a:r>
              <a:rPr lang="es-ES" sz="1800" b="1" i="1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,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fundamentalmente en cuanto al tipo y duración del ejercicio realizado así </a:t>
            </a: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como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distintos estudiajes del paciente </a:t>
            </a: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renal,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si bien es cierto que </a:t>
            </a:r>
            <a:r>
              <a:rPr lang="es-ES" sz="18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la gran mayoría de los </a:t>
            </a:r>
            <a:r>
              <a:rPr lang="es-ES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estudios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se </a:t>
            </a:r>
            <a:r>
              <a:rPr lang="es-ES" sz="18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centran en la realización de ejercicio físico de predominio aeróbico durante las sesiones de HD. </a:t>
            </a:r>
            <a:endParaRPr lang="es-ES" sz="1800" b="1" i="0" u="none" strike="noStrike" kern="1200" cap="none" spc="0" baseline="0" dirty="0" smtClean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estudios ponen de manifiesto </a:t>
            </a:r>
            <a:r>
              <a:rPr lang="es-ES" sz="1800" b="1" i="0" u="sng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los </a:t>
            </a:r>
            <a:r>
              <a:rPr lang="es-ES" b="1" u="sng" dirty="0">
                <a:solidFill>
                  <a:srgbClr val="663333"/>
                </a:solidFill>
                <a:latin typeface="Times New Roman" pitchFamily="18"/>
                <a:ea typeface="Microsoft YaHei" pitchFamily="2"/>
                <a:cs typeface="Arial" pitchFamily="2"/>
              </a:rPr>
              <a:t>efectos beneficiosos </a:t>
            </a:r>
            <a:r>
              <a:rPr lang="es-ES" sz="1800" b="1" i="0" u="sng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del ejercicio físico sobre la </a:t>
            </a:r>
            <a:r>
              <a:rPr lang="es-ES" sz="1800" b="1" i="0" u="sng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fuerza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sng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muscular </a:t>
            </a:r>
            <a:r>
              <a:rPr lang="es-ES" sz="1800" b="1" i="0" u="sng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y la capacidad funcional y los aspectos psicológicos.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33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Recomendaciones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33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1.</a:t>
            </a:r>
            <a:r>
              <a:rPr lang="es-ES" sz="1800" b="1" i="0" u="none" strike="noStrike" kern="1200" cap="none" spc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b="1" dirty="0" smtClean="0">
                <a:solidFill>
                  <a:srgbClr val="663333"/>
                </a:solidFill>
                <a:latin typeface="Times New Roman" pitchFamily="18"/>
                <a:ea typeface="Microsoft YaHei" pitchFamily="2"/>
                <a:cs typeface="Arial" pitchFamily="2"/>
              </a:rPr>
              <a:t>Realizarse</a:t>
            </a: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de forma regular. Un mínimo de tres días de ejercicio a la semana.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2</a:t>
            </a: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. Es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recomendable realizar ejercicio aeróbico de intensidad moderada.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3.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En el caso de la hemodiálisis realizarlo el día de descanso.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4. Empezar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con un programa de intensidad baja e ir aumentando gradualmente.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5. Realizar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ejercicio aeróbico de intensidad moderada.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6. Recomendable </a:t>
            </a: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(no se ha de quedar sin aliento durante el </a:t>
            </a:r>
            <a:r>
              <a:rPr lang="es-ES" sz="1800" b="1" i="0" u="none" strike="noStrike" kern="1200" cap="none" spc="0" baseline="0" dirty="0" smtClean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ejercicio).</a:t>
            </a:r>
            <a:endParaRPr lang="es-ES" sz="1800" b="1" i="0" u="none" strike="noStrike" kern="1200" cap="none" spc="0" baseline="0" dirty="0">
              <a:solidFill>
                <a:srgbClr val="6633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33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sng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Actividades</a:t>
            </a:r>
            <a:endParaRPr lang="es-ES" sz="1800" b="1" i="0" u="sng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663333"/>
              </a:solidFill>
              <a:uFillTx/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Natación, Correr. ? Baile. Bicicleta estática.  Saltar. ? Subir y bajar escaleras.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Andar 30 minutos al día.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663333"/>
                </a:solidFill>
                <a:uFillTx/>
                <a:latin typeface="Times New Roman" pitchFamily="18"/>
                <a:ea typeface="Microsoft YaHei" pitchFamily="2"/>
                <a:cs typeface="Arial" pitchFamily="2"/>
              </a:rPr>
              <a:t>Si la condición física lo permite: tenis,? golf, fútbol,? frontón.?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wheel spokes="1"/>
      </p:transition>
    </mc:Choice>
    <mc:Fallback xmlns="">
      <p:transition advTm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1889</Words>
  <Application>Microsoft Office PowerPoint</Application>
  <PresentationFormat>Personalizado</PresentationFormat>
  <Paragraphs>352</Paragraphs>
  <Slides>32</Slides>
  <Notes>30</Notes>
  <HiddenSlides>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Predeterminado</vt:lpstr>
      <vt:lpstr>Texto OpenDocument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CONDICIONANTES</vt:lpstr>
      <vt:lpstr>Ejercicio, Frecuencia Cardíaca.  VO2 máximo, Ácido Láctico</vt:lpstr>
      <vt:lpstr>ADAPTACIÓN AL EJERCICIO</vt:lpstr>
      <vt:lpstr>Presentación de PowerPoint</vt:lpstr>
      <vt:lpstr>PRINCIPIOS DEL ENTRENAMIENTO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EMMA</cp:lastModifiedBy>
  <cp:revision>59</cp:revision>
  <dcterms:created xsi:type="dcterms:W3CDTF">2022-11-02T10:37:19Z</dcterms:created>
  <dcterms:modified xsi:type="dcterms:W3CDTF">2022-11-30T17:52:04Z</dcterms:modified>
</cp:coreProperties>
</file>