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1"/>
  </p:sldMasterIdLst>
  <p:notesMasterIdLst>
    <p:notesMasterId r:id="rId84"/>
  </p:notesMasterIdLst>
  <p:handoutMasterIdLst>
    <p:handoutMasterId r:id="rId85"/>
  </p:handoutMasterIdLst>
  <p:sldIdLst>
    <p:sldId id="256" r:id="rId2"/>
    <p:sldId id="350" r:id="rId3"/>
    <p:sldId id="292" r:id="rId4"/>
    <p:sldId id="342" r:id="rId5"/>
    <p:sldId id="341" r:id="rId6"/>
    <p:sldId id="344" r:id="rId7"/>
    <p:sldId id="351" r:id="rId8"/>
    <p:sldId id="334" r:id="rId9"/>
    <p:sldId id="335" r:id="rId10"/>
    <p:sldId id="357" r:id="rId11"/>
    <p:sldId id="355" r:id="rId12"/>
    <p:sldId id="354" r:id="rId13"/>
    <p:sldId id="353" r:id="rId14"/>
    <p:sldId id="356" r:id="rId15"/>
    <p:sldId id="345" r:id="rId16"/>
    <p:sldId id="352" r:id="rId17"/>
    <p:sldId id="363" r:id="rId18"/>
    <p:sldId id="362" r:id="rId19"/>
    <p:sldId id="295" r:id="rId20"/>
    <p:sldId id="364" r:id="rId21"/>
    <p:sldId id="312" r:id="rId22"/>
    <p:sldId id="365" r:id="rId23"/>
    <p:sldId id="366" r:id="rId24"/>
    <p:sldId id="369" r:id="rId25"/>
    <p:sldId id="290" r:id="rId26"/>
    <p:sldId id="418" r:id="rId27"/>
    <p:sldId id="384" r:id="rId28"/>
    <p:sldId id="385" r:id="rId29"/>
    <p:sldId id="386" r:id="rId30"/>
    <p:sldId id="337" r:id="rId31"/>
    <p:sldId id="375" r:id="rId32"/>
    <p:sldId id="376" r:id="rId33"/>
    <p:sldId id="380" r:id="rId34"/>
    <p:sldId id="413" r:id="rId35"/>
    <p:sldId id="262" r:id="rId36"/>
    <p:sldId id="388" r:id="rId37"/>
    <p:sldId id="390" r:id="rId38"/>
    <p:sldId id="391" r:id="rId39"/>
    <p:sldId id="387" r:id="rId40"/>
    <p:sldId id="422" r:id="rId41"/>
    <p:sldId id="421" r:id="rId42"/>
    <p:sldId id="394" r:id="rId43"/>
    <p:sldId id="425" r:id="rId44"/>
    <p:sldId id="426" r:id="rId45"/>
    <p:sldId id="423" r:id="rId46"/>
    <p:sldId id="424" r:id="rId47"/>
    <p:sldId id="392" r:id="rId48"/>
    <p:sldId id="408" r:id="rId49"/>
    <p:sldId id="409" r:id="rId50"/>
    <p:sldId id="396" r:id="rId51"/>
    <p:sldId id="397" r:id="rId52"/>
    <p:sldId id="398" r:id="rId53"/>
    <p:sldId id="399" r:id="rId54"/>
    <p:sldId id="400" r:id="rId55"/>
    <p:sldId id="401" r:id="rId56"/>
    <p:sldId id="403" r:id="rId57"/>
    <p:sldId id="404" r:id="rId58"/>
    <p:sldId id="419" r:id="rId59"/>
    <p:sldId id="406" r:id="rId60"/>
    <p:sldId id="407" r:id="rId61"/>
    <p:sldId id="410" r:id="rId62"/>
    <p:sldId id="411" r:id="rId63"/>
    <p:sldId id="412" r:id="rId64"/>
    <p:sldId id="264" r:id="rId65"/>
    <p:sldId id="282" r:id="rId66"/>
    <p:sldId id="321" r:id="rId67"/>
    <p:sldId id="393" r:id="rId68"/>
    <p:sldId id="302" r:id="rId69"/>
    <p:sldId id="414" r:id="rId70"/>
    <p:sldId id="416" r:id="rId71"/>
    <p:sldId id="415" r:id="rId72"/>
    <p:sldId id="270" r:id="rId73"/>
    <p:sldId id="284" r:id="rId74"/>
    <p:sldId id="300" r:id="rId75"/>
    <p:sldId id="280" r:id="rId76"/>
    <p:sldId id="332" r:id="rId77"/>
    <p:sldId id="417" r:id="rId78"/>
    <p:sldId id="272" r:id="rId79"/>
    <p:sldId id="333" r:id="rId80"/>
    <p:sldId id="273" r:id="rId81"/>
    <p:sldId id="281" r:id="rId82"/>
    <p:sldId id="274" r:id="rId83"/>
  </p:sldIdLst>
  <p:sldSz cx="9144000" cy="6858000" type="screen4x3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83299" autoAdjust="0"/>
  </p:normalViewPr>
  <p:slideViewPr>
    <p:cSldViewPr snapToGrid="0" snapToObjects="1">
      <p:cViewPr varScale="1">
        <p:scale>
          <a:sx n="84" d="100"/>
          <a:sy n="84" d="100"/>
        </p:scale>
        <p:origin x="96" y="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69E55F-D4BB-F94A-9160-AEC8CA336F51}" type="doc">
      <dgm:prSet loTypeId="urn:microsoft.com/office/officeart/2005/8/layout/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21C6CE9-ECC9-E84F-A74D-D507E2002691}">
      <dgm:prSet phldrT="[Texto]"/>
      <dgm:spPr/>
      <dgm:t>
        <a:bodyPr/>
        <a:lstStyle/>
        <a:p>
          <a:r>
            <a:rPr lang="es-ES" dirty="0" smtClean="0"/>
            <a:t>No hay pastillas milagro</a:t>
          </a:r>
          <a:endParaRPr lang="es-ES" dirty="0"/>
        </a:p>
      </dgm:t>
    </dgm:pt>
    <dgm:pt modelId="{5AEBD2E5-791B-4A42-9B67-BD2142582A7C}" type="parTrans" cxnId="{CABF020D-83DA-2940-AD41-F4BCBE064311}">
      <dgm:prSet/>
      <dgm:spPr/>
      <dgm:t>
        <a:bodyPr/>
        <a:lstStyle/>
        <a:p>
          <a:endParaRPr lang="es-ES"/>
        </a:p>
      </dgm:t>
    </dgm:pt>
    <dgm:pt modelId="{D381B026-6553-C64E-86B5-E591C44A5DCE}" type="sibTrans" cxnId="{CABF020D-83DA-2940-AD41-F4BCBE064311}">
      <dgm:prSet/>
      <dgm:spPr/>
      <dgm:t>
        <a:bodyPr/>
        <a:lstStyle/>
        <a:p>
          <a:endParaRPr lang="es-ES"/>
        </a:p>
      </dgm:t>
    </dgm:pt>
    <dgm:pt modelId="{0674243C-914F-E64B-9115-D83EBC7B13B3}">
      <dgm:prSet phldrT="[Texto]"/>
      <dgm:spPr/>
      <dgm:t>
        <a:bodyPr/>
        <a:lstStyle/>
        <a:p>
          <a:r>
            <a:rPr lang="es-ES" dirty="0" smtClean="0"/>
            <a:t>Tratamientos sintomáticos</a:t>
          </a:r>
          <a:endParaRPr lang="es-ES" dirty="0"/>
        </a:p>
      </dgm:t>
    </dgm:pt>
    <dgm:pt modelId="{CE585953-908F-9A46-BA23-03D8FE4ADA15}" type="parTrans" cxnId="{0133ECE2-EFEF-BD4E-9C1C-7093DE285AAF}">
      <dgm:prSet/>
      <dgm:spPr/>
      <dgm:t>
        <a:bodyPr/>
        <a:lstStyle/>
        <a:p>
          <a:endParaRPr lang="es-ES"/>
        </a:p>
      </dgm:t>
    </dgm:pt>
    <dgm:pt modelId="{BABEA010-80DE-FC49-B2AC-EA6518871FB6}" type="sibTrans" cxnId="{0133ECE2-EFEF-BD4E-9C1C-7093DE285AAF}">
      <dgm:prSet/>
      <dgm:spPr/>
      <dgm:t>
        <a:bodyPr/>
        <a:lstStyle/>
        <a:p>
          <a:endParaRPr lang="es-ES"/>
        </a:p>
      </dgm:t>
    </dgm:pt>
    <dgm:pt modelId="{1AD862BB-8AA2-4142-82DA-33740728E7C3}">
      <dgm:prSet phldrT="[Texto]"/>
      <dgm:spPr/>
      <dgm:t>
        <a:bodyPr/>
        <a:lstStyle/>
        <a:p>
          <a:r>
            <a:rPr lang="es-ES" dirty="0" smtClean="0"/>
            <a:t>Ajustar en función de la evolución</a:t>
          </a:r>
          <a:endParaRPr lang="es-ES" dirty="0"/>
        </a:p>
      </dgm:t>
    </dgm:pt>
    <dgm:pt modelId="{8A1C8AA8-AE5B-0A45-8723-8DD814D0C26C}" type="parTrans" cxnId="{C5D8F519-6C1D-9744-9410-2ABBCF722C44}">
      <dgm:prSet/>
      <dgm:spPr/>
      <dgm:t>
        <a:bodyPr/>
        <a:lstStyle/>
        <a:p>
          <a:endParaRPr lang="es-ES"/>
        </a:p>
      </dgm:t>
    </dgm:pt>
    <dgm:pt modelId="{5D2614D1-F0C5-024D-BBA6-983F1FC684D8}" type="sibTrans" cxnId="{C5D8F519-6C1D-9744-9410-2ABBCF722C44}">
      <dgm:prSet/>
      <dgm:spPr/>
      <dgm:t>
        <a:bodyPr/>
        <a:lstStyle/>
        <a:p>
          <a:endParaRPr lang="es-ES"/>
        </a:p>
      </dgm:t>
    </dgm:pt>
    <dgm:pt modelId="{79EF1DCF-D5B3-0247-8A31-623647CA1979}" type="pres">
      <dgm:prSet presAssocID="{6369E55F-D4BB-F94A-9160-AEC8CA336F5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E72385B-72C7-AD49-9CD8-943E4F9E5B78}" type="pres">
      <dgm:prSet presAssocID="{D21C6CE9-ECC9-E84F-A74D-D507E2002691}" presName="parentLin" presStyleCnt="0"/>
      <dgm:spPr/>
    </dgm:pt>
    <dgm:pt modelId="{DB4449BF-EE0A-E849-8D72-92570FBD5DC9}" type="pres">
      <dgm:prSet presAssocID="{D21C6CE9-ECC9-E84F-A74D-D507E2002691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9325D7C2-C718-E841-A56E-26A42A76EA3F}" type="pres">
      <dgm:prSet presAssocID="{D21C6CE9-ECC9-E84F-A74D-D507E2002691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754A67A-A07F-C040-874A-863EF2D071F5}" type="pres">
      <dgm:prSet presAssocID="{D21C6CE9-ECC9-E84F-A74D-D507E2002691}" presName="negativeSpace" presStyleCnt="0"/>
      <dgm:spPr/>
    </dgm:pt>
    <dgm:pt modelId="{2AF22999-B5AB-5B49-B35D-3E65C5B9E450}" type="pres">
      <dgm:prSet presAssocID="{D21C6CE9-ECC9-E84F-A74D-D507E2002691}" presName="childText" presStyleLbl="conFgAcc1" presStyleIdx="0" presStyleCnt="3">
        <dgm:presLayoutVars>
          <dgm:bulletEnabled val="1"/>
        </dgm:presLayoutVars>
      </dgm:prSet>
      <dgm:spPr/>
    </dgm:pt>
    <dgm:pt modelId="{8AED5056-1FDF-1A4A-AE3D-F66E2316B3CB}" type="pres">
      <dgm:prSet presAssocID="{D381B026-6553-C64E-86B5-E591C44A5DCE}" presName="spaceBetweenRectangles" presStyleCnt="0"/>
      <dgm:spPr/>
    </dgm:pt>
    <dgm:pt modelId="{8F9F3498-0CE6-DD43-B4CB-5BE43E0C3E8E}" type="pres">
      <dgm:prSet presAssocID="{0674243C-914F-E64B-9115-D83EBC7B13B3}" presName="parentLin" presStyleCnt="0"/>
      <dgm:spPr/>
    </dgm:pt>
    <dgm:pt modelId="{FCA4C790-8843-1543-B610-C96EF23669BE}" type="pres">
      <dgm:prSet presAssocID="{0674243C-914F-E64B-9115-D83EBC7B13B3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ECE8662D-C079-104C-B0E6-24ABC3C744F6}" type="pres">
      <dgm:prSet presAssocID="{0674243C-914F-E64B-9115-D83EBC7B13B3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E457519-89F8-F24E-A536-9F4A6A65EB81}" type="pres">
      <dgm:prSet presAssocID="{0674243C-914F-E64B-9115-D83EBC7B13B3}" presName="negativeSpace" presStyleCnt="0"/>
      <dgm:spPr/>
    </dgm:pt>
    <dgm:pt modelId="{40507ED5-A8E2-E244-A5FB-F89C6FF73DA1}" type="pres">
      <dgm:prSet presAssocID="{0674243C-914F-E64B-9115-D83EBC7B13B3}" presName="childText" presStyleLbl="conFgAcc1" presStyleIdx="1" presStyleCnt="3">
        <dgm:presLayoutVars>
          <dgm:bulletEnabled val="1"/>
        </dgm:presLayoutVars>
      </dgm:prSet>
      <dgm:spPr/>
    </dgm:pt>
    <dgm:pt modelId="{6EDB0C40-C4AF-1E42-9519-C8C72EC1881D}" type="pres">
      <dgm:prSet presAssocID="{BABEA010-80DE-FC49-B2AC-EA6518871FB6}" presName="spaceBetweenRectangles" presStyleCnt="0"/>
      <dgm:spPr/>
    </dgm:pt>
    <dgm:pt modelId="{45980547-108B-7B42-92BA-0029CEF46134}" type="pres">
      <dgm:prSet presAssocID="{1AD862BB-8AA2-4142-82DA-33740728E7C3}" presName="parentLin" presStyleCnt="0"/>
      <dgm:spPr/>
    </dgm:pt>
    <dgm:pt modelId="{2082E488-F96D-6A4A-ADE0-CAB94D8C6D02}" type="pres">
      <dgm:prSet presAssocID="{1AD862BB-8AA2-4142-82DA-33740728E7C3}" presName="parentLeftMargin" presStyleLbl="node1" presStyleIdx="1" presStyleCnt="3"/>
      <dgm:spPr/>
      <dgm:t>
        <a:bodyPr/>
        <a:lstStyle/>
        <a:p>
          <a:endParaRPr lang="es-ES"/>
        </a:p>
      </dgm:t>
    </dgm:pt>
    <dgm:pt modelId="{DDE0E1B2-F9CE-BE41-987A-4B76D7998ED7}" type="pres">
      <dgm:prSet presAssocID="{1AD862BB-8AA2-4142-82DA-33740728E7C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8780C4C-004F-3143-B7E2-EB872A8B2358}" type="pres">
      <dgm:prSet presAssocID="{1AD862BB-8AA2-4142-82DA-33740728E7C3}" presName="negativeSpace" presStyleCnt="0"/>
      <dgm:spPr/>
    </dgm:pt>
    <dgm:pt modelId="{BA25863E-9C4D-D348-B93E-ECF680885768}" type="pres">
      <dgm:prSet presAssocID="{1AD862BB-8AA2-4142-82DA-33740728E7C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38924BE-5206-4C13-B034-A430572EB41B}" type="presOf" srcId="{1AD862BB-8AA2-4142-82DA-33740728E7C3}" destId="{2082E488-F96D-6A4A-ADE0-CAB94D8C6D02}" srcOrd="0" destOrd="0" presId="urn:microsoft.com/office/officeart/2005/8/layout/list1"/>
    <dgm:cxn modelId="{5709D8FD-3FF1-45BD-8589-ACCEE98A1F77}" type="presOf" srcId="{0674243C-914F-E64B-9115-D83EBC7B13B3}" destId="{FCA4C790-8843-1543-B610-C96EF23669BE}" srcOrd="0" destOrd="0" presId="urn:microsoft.com/office/officeart/2005/8/layout/list1"/>
    <dgm:cxn modelId="{C5D8F519-6C1D-9744-9410-2ABBCF722C44}" srcId="{6369E55F-D4BB-F94A-9160-AEC8CA336F51}" destId="{1AD862BB-8AA2-4142-82DA-33740728E7C3}" srcOrd="2" destOrd="0" parTransId="{8A1C8AA8-AE5B-0A45-8723-8DD814D0C26C}" sibTransId="{5D2614D1-F0C5-024D-BBA6-983F1FC684D8}"/>
    <dgm:cxn modelId="{CABF020D-83DA-2940-AD41-F4BCBE064311}" srcId="{6369E55F-D4BB-F94A-9160-AEC8CA336F51}" destId="{D21C6CE9-ECC9-E84F-A74D-D507E2002691}" srcOrd="0" destOrd="0" parTransId="{5AEBD2E5-791B-4A42-9B67-BD2142582A7C}" sibTransId="{D381B026-6553-C64E-86B5-E591C44A5DCE}"/>
    <dgm:cxn modelId="{0133ECE2-EFEF-BD4E-9C1C-7093DE285AAF}" srcId="{6369E55F-D4BB-F94A-9160-AEC8CA336F51}" destId="{0674243C-914F-E64B-9115-D83EBC7B13B3}" srcOrd="1" destOrd="0" parTransId="{CE585953-908F-9A46-BA23-03D8FE4ADA15}" sibTransId="{BABEA010-80DE-FC49-B2AC-EA6518871FB6}"/>
    <dgm:cxn modelId="{8E56EC45-57E8-4CF0-99D8-D81148BCA430}" type="presOf" srcId="{D21C6CE9-ECC9-E84F-A74D-D507E2002691}" destId="{DB4449BF-EE0A-E849-8D72-92570FBD5DC9}" srcOrd="0" destOrd="0" presId="urn:microsoft.com/office/officeart/2005/8/layout/list1"/>
    <dgm:cxn modelId="{339D144D-01DB-44EA-98C0-0730AA2560B4}" type="presOf" srcId="{1AD862BB-8AA2-4142-82DA-33740728E7C3}" destId="{DDE0E1B2-F9CE-BE41-987A-4B76D7998ED7}" srcOrd="1" destOrd="0" presId="urn:microsoft.com/office/officeart/2005/8/layout/list1"/>
    <dgm:cxn modelId="{5A99D2E6-1854-41EA-9753-7F014DAA6D81}" type="presOf" srcId="{D21C6CE9-ECC9-E84F-A74D-D507E2002691}" destId="{9325D7C2-C718-E841-A56E-26A42A76EA3F}" srcOrd="1" destOrd="0" presId="urn:microsoft.com/office/officeart/2005/8/layout/list1"/>
    <dgm:cxn modelId="{62713814-C7F0-499C-B215-ECD119A09969}" type="presOf" srcId="{0674243C-914F-E64B-9115-D83EBC7B13B3}" destId="{ECE8662D-C079-104C-B0E6-24ABC3C744F6}" srcOrd="1" destOrd="0" presId="urn:microsoft.com/office/officeart/2005/8/layout/list1"/>
    <dgm:cxn modelId="{5FF2577C-AF12-46C5-BF1D-78B92C6734D2}" type="presOf" srcId="{6369E55F-D4BB-F94A-9160-AEC8CA336F51}" destId="{79EF1DCF-D5B3-0247-8A31-623647CA1979}" srcOrd="0" destOrd="0" presId="urn:microsoft.com/office/officeart/2005/8/layout/list1"/>
    <dgm:cxn modelId="{9AD29A40-0191-4F06-9C30-D11CA79F9CA8}" type="presParOf" srcId="{79EF1DCF-D5B3-0247-8A31-623647CA1979}" destId="{2E72385B-72C7-AD49-9CD8-943E4F9E5B78}" srcOrd="0" destOrd="0" presId="urn:microsoft.com/office/officeart/2005/8/layout/list1"/>
    <dgm:cxn modelId="{1543AEAE-198C-42CD-98EE-754C697869AB}" type="presParOf" srcId="{2E72385B-72C7-AD49-9CD8-943E4F9E5B78}" destId="{DB4449BF-EE0A-E849-8D72-92570FBD5DC9}" srcOrd="0" destOrd="0" presId="urn:microsoft.com/office/officeart/2005/8/layout/list1"/>
    <dgm:cxn modelId="{537F2A0F-F7FC-493F-9F07-1892ADF39EBB}" type="presParOf" srcId="{2E72385B-72C7-AD49-9CD8-943E4F9E5B78}" destId="{9325D7C2-C718-E841-A56E-26A42A76EA3F}" srcOrd="1" destOrd="0" presId="urn:microsoft.com/office/officeart/2005/8/layout/list1"/>
    <dgm:cxn modelId="{92BD0B38-0FD7-43C5-AC81-AFD2891B13F7}" type="presParOf" srcId="{79EF1DCF-D5B3-0247-8A31-623647CA1979}" destId="{B754A67A-A07F-C040-874A-863EF2D071F5}" srcOrd="1" destOrd="0" presId="urn:microsoft.com/office/officeart/2005/8/layout/list1"/>
    <dgm:cxn modelId="{EAF03E71-7928-48AB-8186-880676A57D39}" type="presParOf" srcId="{79EF1DCF-D5B3-0247-8A31-623647CA1979}" destId="{2AF22999-B5AB-5B49-B35D-3E65C5B9E450}" srcOrd="2" destOrd="0" presId="urn:microsoft.com/office/officeart/2005/8/layout/list1"/>
    <dgm:cxn modelId="{84BFF163-177C-46C0-8678-F8C7DD3B293E}" type="presParOf" srcId="{79EF1DCF-D5B3-0247-8A31-623647CA1979}" destId="{8AED5056-1FDF-1A4A-AE3D-F66E2316B3CB}" srcOrd="3" destOrd="0" presId="urn:microsoft.com/office/officeart/2005/8/layout/list1"/>
    <dgm:cxn modelId="{9898B071-F1F5-417E-95D7-4CD2C5A8FD2F}" type="presParOf" srcId="{79EF1DCF-D5B3-0247-8A31-623647CA1979}" destId="{8F9F3498-0CE6-DD43-B4CB-5BE43E0C3E8E}" srcOrd="4" destOrd="0" presId="urn:microsoft.com/office/officeart/2005/8/layout/list1"/>
    <dgm:cxn modelId="{8D7170AD-3A8F-47F6-B42B-F2C2253219F5}" type="presParOf" srcId="{8F9F3498-0CE6-DD43-B4CB-5BE43E0C3E8E}" destId="{FCA4C790-8843-1543-B610-C96EF23669BE}" srcOrd="0" destOrd="0" presId="urn:microsoft.com/office/officeart/2005/8/layout/list1"/>
    <dgm:cxn modelId="{DB704A1D-4E39-47B8-8449-48841EE0D98C}" type="presParOf" srcId="{8F9F3498-0CE6-DD43-B4CB-5BE43E0C3E8E}" destId="{ECE8662D-C079-104C-B0E6-24ABC3C744F6}" srcOrd="1" destOrd="0" presId="urn:microsoft.com/office/officeart/2005/8/layout/list1"/>
    <dgm:cxn modelId="{9AC4B639-55FC-401B-83B3-55FFD2CEAA11}" type="presParOf" srcId="{79EF1DCF-D5B3-0247-8A31-623647CA1979}" destId="{DE457519-89F8-F24E-A536-9F4A6A65EB81}" srcOrd="5" destOrd="0" presId="urn:microsoft.com/office/officeart/2005/8/layout/list1"/>
    <dgm:cxn modelId="{72C192FF-BA28-4052-B216-B10199C9B409}" type="presParOf" srcId="{79EF1DCF-D5B3-0247-8A31-623647CA1979}" destId="{40507ED5-A8E2-E244-A5FB-F89C6FF73DA1}" srcOrd="6" destOrd="0" presId="urn:microsoft.com/office/officeart/2005/8/layout/list1"/>
    <dgm:cxn modelId="{F3D23EDC-B463-4DF4-AC43-24C7061D7B90}" type="presParOf" srcId="{79EF1DCF-D5B3-0247-8A31-623647CA1979}" destId="{6EDB0C40-C4AF-1E42-9519-C8C72EC1881D}" srcOrd="7" destOrd="0" presId="urn:microsoft.com/office/officeart/2005/8/layout/list1"/>
    <dgm:cxn modelId="{7E3DCA64-6D07-4558-8331-DC15E06D705B}" type="presParOf" srcId="{79EF1DCF-D5B3-0247-8A31-623647CA1979}" destId="{45980547-108B-7B42-92BA-0029CEF46134}" srcOrd="8" destOrd="0" presId="urn:microsoft.com/office/officeart/2005/8/layout/list1"/>
    <dgm:cxn modelId="{3957428C-77ED-47DE-8B64-070ECBC9A417}" type="presParOf" srcId="{45980547-108B-7B42-92BA-0029CEF46134}" destId="{2082E488-F96D-6A4A-ADE0-CAB94D8C6D02}" srcOrd="0" destOrd="0" presId="urn:microsoft.com/office/officeart/2005/8/layout/list1"/>
    <dgm:cxn modelId="{B521EB60-19B9-4D82-AC2A-A42D12DB8290}" type="presParOf" srcId="{45980547-108B-7B42-92BA-0029CEF46134}" destId="{DDE0E1B2-F9CE-BE41-987A-4B76D7998ED7}" srcOrd="1" destOrd="0" presId="urn:microsoft.com/office/officeart/2005/8/layout/list1"/>
    <dgm:cxn modelId="{618D1385-0088-4D09-8FA9-063615CF0225}" type="presParOf" srcId="{79EF1DCF-D5B3-0247-8A31-623647CA1979}" destId="{38780C4C-004F-3143-B7E2-EB872A8B2358}" srcOrd="9" destOrd="0" presId="urn:microsoft.com/office/officeart/2005/8/layout/list1"/>
    <dgm:cxn modelId="{75123008-AD74-4A50-AE3E-869CFCAA6B5A}" type="presParOf" srcId="{79EF1DCF-D5B3-0247-8A31-623647CA1979}" destId="{BA25863E-9C4D-D348-B93E-ECF68088576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F22999-B5AB-5B49-B35D-3E65C5B9E450}">
      <dsp:nvSpPr>
        <dsp:cNvPr id="0" name=""/>
        <dsp:cNvSpPr/>
      </dsp:nvSpPr>
      <dsp:spPr>
        <a:xfrm>
          <a:off x="0" y="923373"/>
          <a:ext cx="6645127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25D7C2-C718-E841-A56E-26A42A76EA3F}">
      <dsp:nvSpPr>
        <dsp:cNvPr id="0" name=""/>
        <dsp:cNvSpPr/>
      </dsp:nvSpPr>
      <dsp:spPr>
        <a:xfrm>
          <a:off x="332256" y="613413"/>
          <a:ext cx="4651588" cy="619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819" tIns="0" rIns="175819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No hay pastillas milagro</a:t>
          </a:r>
          <a:endParaRPr lang="es-ES" sz="2100" kern="1200" dirty="0"/>
        </a:p>
      </dsp:txBody>
      <dsp:txXfrm>
        <a:off x="332256" y="613413"/>
        <a:ext cx="4651588" cy="619920"/>
      </dsp:txXfrm>
    </dsp:sp>
    <dsp:sp modelId="{40507ED5-A8E2-E244-A5FB-F89C6FF73DA1}">
      <dsp:nvSpPr>
        <dsp:cNvPr id="0" name=""/>
        <dsp:cNvSpPr/>
      </dsp:nvSpPr>
      <dsp:spPr>
        <a:xfrm>
          <a:off x="0" y="1875934"/>
          <a:ext cx="6645127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E8662D-C079-104C-B0E6-24ABC3C744F6}">
      <dsp:nvSpPr>
        <dsp:cNvPr id="0" name=""/>
        <dsp:cNvSpPr/>
      </dsp:nvSpPr>
      <dsp:spPr>
        <a:xfrm>
          <a:off x="332256" y="1565973"/>
          <a:ext cx="4651588" cy="619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819" tIns="0" rIns="175819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Tratamientos sintomáticos</a:t>
          </a:r>
          <a:endParaRPr lang="es-ES" sz="2100" kern="1200" dirty="0"/>
        </a:p>
      </dsp:txBody>
      <dsp:txXfrm>
        <a:off x="332256" y="1565973"/>
        <a:ext cx="4651588" cy="619920"/>
      </dsp:txXfrm>
    </dsp:sp>
    <dsp:sp modelId="{BA25863E-9C4D-D348-B93E-ECF680885768}">
      <dsp:nvSpPr>
        <dsp:cNvPr id="0" name=""/>
        <dsp:cNvSpPr/>
      </dsp:nvSpPr>
      <dsp:spPr>
        <a:xfrm>
          <a:off x="0" y="2828494"/>
          <a:ext cx="6645127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E0E1B2-F9CE-BE41-987A-4B76D7998ED7}">
      <dsp:nvSpPr>
        <dsp:cNvPr id="0" name=""/>
        <dsp:cNvSpPr/>
      </dsp:nvSpPr>
      <dsp:spPr>
        <a:xfrm>
          <a:off x="332256" y="2518533"/>
          <a:ext cx="4651588" cy="619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819" tIns="0" rIns="175819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Ajustar en función de la evolución</a:t>
          </a:r>
          <a:endParaRPr lang="es-ES" sz="2100" kern="1200" dirty="0"/>
        </a:p>
      </dsp:txBody>
      <dsp:txXfrm>
        <a:off x="332256" y="2518533"/>
        <a:ext cx="4651588" cy="6199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D3001E-45C8-4821-8C30-E608A8859C92}" type="datetimeFigureOut">
              <a:rPr lang="es-ES" smtClean="0"/>
              <a:pPr/>
              <a:t>23/11/2022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1E99C-4D33-44F2-87DF-D416B7AD877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8B1EDDB3-4619-A444-88F3-F45B2108CDC5}" type="datetimeFigureOut">
              <a:rPr lang="es-ES" smtClean="0"/>
              <a:pPr/>
              <a:t>23/11/2022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333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88CD5AEE-C3E2-A542-874D-9C429CBA58E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1844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Es decir la memoria va de meter información al cerebro, ser capaces de conservarla</a:t>
            </a:r>
            <a:r>
              <a:rPr lang="es-ES" baseline="0" dirty="0" smtClean="0"/>
              <a:t> y de sacarla del cerebro cuando nos sea necesaria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D5AEE-C3E2-A542-874D-9C429CBA58EB}" type="slidenum">
              <a:rPr lang="es-ES" smtClean="0"/>
              <a:pPr/>
              <a:t>4</a:t>
            </a:fld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Lo que nos cuentan en la consulta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D5AEE-C3E2-A542-874D-9C429CBA58EB}" type="slidenum">
              <a:rPr lang="es-ES" smtClean="0"/>
              <a:pPr/>
              <a:t>37</a:t>
            </a:fld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Esto como todos sabéis es un cerebro.. Cada</a:t>
            </a:r>
            <a:r>
              <a:rPr lang="es-ES" baseline="0" dirty="0" smtClean="0"/>
              <a:t> uno de los “trozos” en los que está dividido el cerebro se llaman lóbulos y cada uno de estos tiene diferentes funciones, lo que ocurre es que al ir afectándose las neuronas de las zonas, van teniendo diferentes síntomas: pérdidas de memoria, afectación del lenguaje, desorientaciones, </a:t>
            </a:r>
            <a:r>
              <a:rPr lang="es-ES" baseline="0" dirty="0" err="1" smtClean="0"/>
              <a:t>alterciones</a:t>
            </a:r>
            <a:r>
              <a:rPr lang="es-ES" baseline="0" dirty="0" smtClean="0"/>
              <a:t> del vestir.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D5AEE-C3E2-A542-874D-9C429CBA58EB}" type="slidenum">
              <a:rPr lang="es-ES" smtClean="0"/>
              <a:pPr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9041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Resumeindo</a:t>
            </a:r>
            <a:r>
              <a:rPr lang="es-ES" dirty="0" smtClean="0"/>
              <a:t>,</a:t>
            </a:r>
            <a:r>
              <a:rPr lang="es-ES" baseline="0" dirty="0" smtClean="0"/>
              <a:t> el cerebro funciona a través de conexiones entre neuronas, las neuronas para que funcionen bien, necesitan unas proteínas de membrana que se llama </a:t>
            </a:r>
            <a:r>
              <a:rPr lang="es-ES" baseline="0" dirty="0" err="1" smtClean="0"/>
              <a:t>amiloide</a:t>
            </a:r>
            <a:r>
              <a:rPr lang="es-ES" baseline="0" dirty="0" smtClean="0"/>
              <a:t> y una estabilización celular, producida por la Tau, cuándo hay alteraciones en estas, se </a:t>
            </a:r>
            <a:r>
              <a:rPr lang="es-ES" baseline="0" dirty="0" err="1" smtClean="0"/>
              <a:t>muerten</a:t>
            </a:r>
            <a:r>
              <a:rPr lang="es-ES" baseline="0" dirty="0" smtClean="0"/>
              <a:t> las neuronas, se acumula el </a:t>
            </a:r>
            <a:r>
              <a:rPr lang="es-ES" baseline="0" dirty="0" err="1" smtClean="0"/>
              <a:t>amiloide</a:t>
            </a:r>
            <a:r>
              <a:rPr lang="es-ES" baseline="0" dirty="0" smtClean="0"/>
              <a:t>, produce toxicidad, reacción inflamatoria y poco a poco </a:t>
            </a:r>
            <a:r>
              <a:rPr lang="es-ES" baseline="0" dirty="0" err="1" smtClean="0"/>
              <a:t>degenración</a:t>
            </a:r>
            <a:r>
              <a:rPr lang="es-ES" baseline="0" dirty="0" smtClean="0"/>
              <a:t> con pérdida de la </a:t>
            </a:r>
            <a:r>
              <a:rPr lang="es-ES" baseline="0" dirty="0" err="1" smtClean="0"/>
              <a:t>nt</a:t>
            </a:r>
            <a:r>
              <a:rPr lang="es-ES" baseline="0" dirty="0" smtClean="0"/>
              <a:t>. Finalmente en el cerebro lo que se va a ver es una gran atrofia. </a:t>
            </a:r>
            <a:endParaRPr lang="es-ES" dirty="0" smtClean="0"/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D5AEE-C3E2-A542-874D-9C429CBA58EB}" type="slidenum">
              <a:rPr lang="es-ES" smtClean="0"/>
              <a:pPr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9190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De todas ellas, la que</a:t>
            </a:r>
            <a:r>
              <a:rPr lang="es-ES" baseline="0" dirty="0" smtClean="0"/>
              <a:t> mas impacto tiene es la enfermedad de Alzheimer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D5AEE-C3E2-A542-874D-9C429CBA58EB}" type="slidenum">
              <a:rPr lang="es-ES" smtClean="0"/>
              <a:pPr/>
              <a:t>44</a:t>
            </a:fld>
            <a:endParaRPr lang="es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D5AEE-C3E2-A542-874D-9C429CBA58EB}" type="slidenum">
              <a:rPr lang="es-ES" smtClean="0"/>
              <a:pPr/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86942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La</a:t>
            </a:r>
            <a:r>
              <a:rPr lang="es-ES" baseline="0" dirty="0" smtClean="0"/>
              <a:t> ventaja que trabajando sobre estos </a:t>
            </a:r>
            <a:r>
              <a:rPr lang="es-ES" baseline="0" dirty="0" err="1" smtClean="0"/>
              <a:t>facotes</a:t>
            </a:r>
            <a:r>
              <a:rPr lang="es-ES" baseline="0" dirty="0" smtClean="0"/>
              <a:t> de riesgo cardiovascular trabajamos sobre un montón de enfermedades.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D5AEE-C3E2-A542-874D-9C429CBA58EB}" type="slidenum">
              <a:rPr lang="es-ES" smtClean="0"/>
              <a:pPr/>
              <a:t>49</a:t>
            </a:fld>
            <a:endParaRPr lang="es-E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D5AEE-C3E2-A542-874D-9C429CBA58EB}" type="slidenum">
              <a:rPr lang="es-ES" smtClean="0"/>
              <a:pPr/>
              <a:t>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86942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D5AEE-C3E2-A542-874D-9C429CBA58EB}" type="slidenum">
              <a:rPr lang="es-ES" smtClean="0"/>
              <a:pPr/>
              <a:t>52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86942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Hemos</a:t>
            </a:r>
            <a:r>
              <a:rPr lang="es-ES" baseline="0" dirty="0" smtClean="0"/>
              <a:t> dicho que la demencia implica afectación en las actividades de la vida diaria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D5AEE-C3E2-A542-874D-9C429CBA58EB}" type="slidenum">
              <a:rPr lang="es-ES" smtClean="0"/>
              <a:pPr/>
              <a:t>53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86942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D5AEE-C3E2-A542-874D-9C429CBA58EB}" type="slidenum">
              <a:rPr lang="es-ES" smtClean="0"/>
              <a:pPr/>
              <a:t>54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8694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La principal función del cerebro es predecir, anticiparse, relacionarse….</a:t>
            </a:r>
          </a:p>
          <a:p>
            <a:endParaRPr lang="es-ES" dirty="0" smtClean="0"/>
          </a:p>
          <a:p>
            <a:r>
              <a:rPr lang="es-ES" dirty="0" smtClean="0"/>
              <a:t>Tengo hambre y he</a:t>
            </a:r>
            <a:r>
              <a:rPr lang="es-ES" baseline="0" dirty="0" smtClean="0"/>
              <a:t> aprendido, que si como, se me quita.</a:t>
            </a:r>
          </a:p>
          <a:p>
            <a:r>
              <a:rPr lang="es-ES" baseline="0" dirty="0" smtClean="0"/>
              <a:t>Se me cruza alguien en la calle cuando voy con la bici y he aprendido que si freno, no lo atropello….</a:t>
            </a:r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Todas en cierto modo tienen relación con adivinar el futuro, en</a:t>
            </a:r>
            <a:r>
              <a:rPr lang="es-ES" baseline="0" dirty="0" smtClean="0"/>
              <a:t> base a lo que sabemos del pasado, a nuestra memoria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D5AEE-C3E2-A542-874D-9C429CBA58EB}" type="slidenum">
              <a:rPr lang="es-ES" smtClean="0"/>
              <a:pPr/>
              <a:t>5</a:t>
            </a:fld>
            <a:endParaRPr lang="es-E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D5AEE-C3E2-A542-874D-9C429CBA58EB}" type="slidenum">
              <a:rPr lang="es-ES" smtClean="0"/>
              <a:pPr/>
              <a:t>55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86942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D5AEE-C3E2-A542-874D-9C429CBA58EB}" type="slidenum">
              <a:rPr lang="es-ES" smtClean="0"/>
              <a:pPr/>
              <a:t>56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86942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D5AEE-C3E2-A542-874D-9C429CBA58EB}" type="slidenum">
              <a:rPr lang="es-ES" smtClean="0"/>
              <a:pPr/>
              <a:t>58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86942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D5AEE-C3E2-A542-874D-9C429CBA58EB}" type="slidenum">
              <a:rPr lang="es-ES" smtClean="0"/>
              <a:pPr/>
              <a:t>59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86942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D5AEE-C3E2-A542-874D-9C429CBA58EB}" type="slidenum">
              <a:rPr lang="es-ES" smtClean="0"/>
              <a:pPr/>
              <a:t>62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47393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Historia</a:t>
            </a:r>
            <a:r>
              <a:rPr lang="es-ES" baseline="0" dirty="0" smtClean="0"/>
              <a:t>: evolución, AP, AF, tóxicos, TCE.. Cómo ha pasado.. ; cambio de trabajo, jubilación…</a:t>
            </a:r>
          </a:p>
          <a:p>
            <a:r>
              <a:rPr lang="es-ES" baseline="0" dirty="0" smtClean="0"/>
              <a:t>Confirmar con la familia porque a veces son los que lo traen…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D5AEE-C3E2-A542-874D-9C429CBA58EB}" type="slidenum">
              <a:rPr lang="es-ES" smtClean="0"/>
              <a:pPr/>
              <a:t>64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2815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Lo principal tras la sospecha</a:t>
            </a:r>
            <a:r>
              <a:rPr lang="es-ES" baseline="0" dirty="0" smtClean="0"/>
              <a:t> es una AS para descartar causas secundarias, tratables: infecciones, intoxicaciones, </a:t>
            </a:r>
            <a:r>
              <a:rPr lang="es-ES" baseline="0" dirty="0" err="1" smtClean="0"/>
              <a:t>alterciones</a:t>
            </a:r>
            <a:r>
              <a:rPr lang="es-ES" baseline="0" dirty="0" smtClean="0"/>
              <a:t> metabólicas</a:t>
            </a:r>
          </a:p>
          <a:p>
            <a:r>
              <a:rPr lang="es-ES" baseline="0" dirty="0" smtClean="0"/>
              <a:t>Prueba de imagen para valorar si es secundaria a otros procesos,  si es </a:t>
            </a:r>
            <a:r>
              <a:rPr lang="es-ES" baseline="0" dirty="0" err="1" smtClean="0"/>
              <a:t>normotensiva</a:t>
            </a:r>
            <a:r>
              <a:rPr lang="es-ES" baseline="0" dirty="0" smtClean="0"/>
              <a:t> y se podría operar… </a:t>
            </a:r>
          </a:p>
          <a:p>
            <a:r>
              <a:rPr lang="es-ES" baseline="0" dirty="0" smtClean="0"/>
              <a:t>Pruebas más raras: EEG, PL, SPECT… pero lo más importante es la historia clínica.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D5AEE-C3E2-A542-874D-9C429CBA58EB}" type="slidenum">
              <a:rPr lang="es-ES" smtClean="0"/>
              <a:pPr/>
              <a:t>65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9900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</a:t>
            </a:r>
            <a:r>
              <a:rPr lang="es-ES" baseline="0" dirty="0" smtClean="0"/>
              <a:t> día de hoy no has pastillas que curen lo que ocurre, sino pastillas que favorecen la disponibilidad de  AC (</a:t>
            </a:r>
            <a:r>
              <a:rPr lang="es-ES" baseline="0" dirty="0" err="1" smtClean="0"/>
              <a:t>inhb</a:t>
            </a:r>
            <a:r>
              <a:rPr lang="es-ES" baseline="0" dirty="0" smtClean="0"/>
              <a:t> de acetilcolinesterasa, otros incluso impiden el acúmulo de placas y finalmente están los </a:t>
            </a:r>
            <a:r>
              <a:rPr lang="es-ES" baseline="0" dirty="0" err="1" smtClean="0"/>
              <a:t>glutamaégicos</a:t>
            </a:r>
            <a:r>
              <a:rPr lang="es-ES" baseline="0" dirty="0" smtClean="0"/>
              <a:t> que disminuyen el daño por acúmulo de </a:t>
            </a:r>
            <a:r>
              <a:rPr lang="es-ES" baseline="0" dirty="0" err="1" smtClean="0"/>
              <a:t>nt</a:t>
            </a:r>
            <a:r>
              <a:rPr lang="es-ES" baseline="0" dirty="0" smtClean="0"/>
              <a:t> toxico glutamato), y otras para control de los impulsos, sueño, agitación…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D5AEE-C3E2-A542-874D-9C429CBA58EB}" type="slidenum">
              <a:rPr lang="es-ES" smtClean="0"/>
              <a:pPr/>
              <a:t>68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86942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D5AEE-C3E2-A542-874D-9C429CBA58EB}" type="slidenum">
              <a:rPr lang="es-ES" smtClean="0"/>
              <a:pPr/>
              <a:t>69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47393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La</a:t>
            </a:r>
            <a:r>
              <a:rPr lang="es-ES" baseline="0" dirty="0" smtClean="0"/>
              <a:t> importancia de que aunque no te reconozca sienta a sus seres queridos, porque ese cariño le reconforta como la persona que es. </a:t>
            </a:r>
          </a:p>
          <a:p>
            <a:r>
              <a:rPr lang="es-ES" baseline="0" dirty="0" smtClean="0"/>
              <a:t>La importancia de ir </a:t>
            </a:r>
            <a:r>
              <a:rPr lang="es-ES" baseline="0" dirty="0" err="1" smtClean="0"/>
              <a:t>adaptnado</a:t>
            </a:r>
            <a:r>
              <a:rPr lang="es-ES" baseline="0" dirty="0" smtClean="0"/>
              <a:t> la casa a las necesidades, con ambientes luminoso que eviten las alucinaciones, con relojes para la hora… para la incontinencia, los problemas de sueño.. </a:t>
            </a:r>
            <a:endParaRPr lang="es-ES" dirty="0" smtClean="0"/>
          </a:p>
          <a:p>
            <a:r>
              <a:rPr lang="es-ES" dirty="0" smtClean="0"/>
              <a:t>Apoyo a las</a:t>
            </a:r>
            <a:r>
              <a:rPr lang="es-ES" baseline="0" dirty="0" smtClean="0"/>
              <a:t> familias: por el agotamiento que supone tanto psíquicos, como físico, lo difícil que puede llegar a ser…  pueden cambiar, sentirse agredidos, sin muestras de cariño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D5AEE-C3E2-A542-874D-9C429CBA58EB}" type="slidenum">
              <a:rPr lang="es-ES" smtClean="0"/>
              <a:pPr/>
              <a:t>73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4952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Memoria o memorias?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D5AEE-C3E2-A542-874D-9C429CBA58EB}" type="slidenum">
              <a:rPr lang="es-ES" smtClean="0"/>
              <a:pPr/>
              <a:t>7</a:t>
            </a:fld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Vale para repasos, para cada vez que evocamos recuerdos</a:t>
            </a:r>
            <a:r>
              <a:rPr lang="es-ES" baseline="0" dirty="0" smtClean="0"/>
              <a:t> y con ello vamos a ir consolidando</a:t>
            </a:r>
          </a:p>
          <a:p>
            <a:endParaRPr lang="es-ES" baseline="0" dirty="0" smtClean="0"/>
          </a:p>
          <a:p>
            <a:r>
              <a:rPr lang="es-ES" baseline="0" dirty="0" smtClean="0"/>
              <a:t>También la curva del olvido depende de las circunstancias en que se recuerden las cosas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D5AEE-C3E2-A542-874D-9C429CBA58EB}" type="slidenum">
              <a:rPr lang="es-ES" smtClean="0"/>
              <a:pPr/>
              <a:t>12</a:t>
            </a:fld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El problema no es envejecer sino envejecer</a:t>
            </a:r>
            <a:r>
              <a:rPr lang="es-ES" baseline="0" dirty="0" smtClean="0"/>
              <a:t> de modo patológico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D5AEE-C3E2-A542-874D-9C429CBA58EB}" type="slidenum">
              <a:rPr lang="es-ES" smtClean="0"/>
              <a:pPr/>
              <a:t>16</a:t>
            </a:fld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Es decir la memoria va de meter información al cerebro, ser capaces de conservarla</a:t>
            </a:r>
            <a:r>
              <a:rPr lang="es-ES" baseline="0" dirty="0" smtClean="0"/>
              <a:t> y de sacarla del cerebro cuando nos sea necesaria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D5AEE-C3E2-A542-874D-9C429CBA58EB}" type="slidenum">
              <a:rPr lang="es-ES" smtClean="0"/>
              <a:pPr/>
              <a:t>18</a:t>
            </a:fld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D5AEE-C3E2-A542-874D-9C429CBA58EB}" type="slidenum">
              <a:rPr lang="es-ES" smtClean="0"/>
              <a:pPr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4739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mtClean="0"/>
              <a:t>https://elpais.com/ciencia/2021-06-27/el-enigma-del-alzheimer-su-incidencia-cae-un-16-cada-decada-sin-que-exista-ningun-farmaco.html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D5AEE-C3E2-A542-874D-9C429CBA58EB}" type="slidenum">
              <a:rPr lang="es-ES" smtClean="0"/>
              <a:pPr/>
              <a:t>34</a:t>
            </a:fld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Esto como todos sabéis es un cerebro.. Cada</a:t>
            </a:r>
            <a:r>
              <a:rPr lang="es-ES" baseline="0" dirty="0" smtClean="0"/>
              <a:t> uno de los “trozos” en los que está dividido el cerebro se llaman lóbulos y cada uno de estos tiene diferentes funciones, lo que ocurre es que al ir afectándose las neuronas de las zonas, van teniendo diferentes síntomas: pérdidas de memoria, afectación del lenguaje, desorientaciones, </a:t>
            </a:r>
            <a:r>
              <a:rPr lang="es-ES" baseline="0" dirty="0" err="1" smtClean="0"/>
              <a:t>alterciones</a:t>
            </a:r>
            <a:r>
              <a:rPr lang="es-ES" baseline="0" dirty="0" smtClean="0"/>
              <a:t> del vestir.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D5AEE-C3E2-A542-874D-9C429CBA58EB}" type="slidenum">
              <a:rPr lang="es-ES" smtClean="0"/>
              <a:pPr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9041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628213D1-FC31-4300-8264-5C80E6A4C847}" type="datetime1">
              <a:rPr lang="en-US" smtClean="0"/>
              <a:pPr/>
              <a:t>11/23/2022</a:t>
            </a:fld>
            <a:endParaRPr lang="en-U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21 Conector recto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26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23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Elipse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24 Elipse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4C7E049-B585-4EE6-96C0-EEB30EAA14F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61F5C-439A-48F3-9298-DC76996030FC}" type="datetime1">
              <a:rPr lang="en-US" smtClean="0"/>
              <a:pPr/>
              <a:t>11/23/2022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2EBB-A281-4C76-82D3-7901408A98D4}" type="datetime1">
              <a:rPr lang="en-US" smtClean="0"/>
              <a:pPr/>
              <a:t>11/23/2022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C74E8E1-47C1-46BA-9798-C78B7E58FD1E}" type="datetime1">
              <a:rPr lang="en-US" smtClean="0"/>
              <a:pPr/>
              <a:t>11/23/2022</a:t>
            </a:fld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4C7E049-B585-4EE6-96C0-EEB30EAA14F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461D45F3-045A-4B3B-AB04-B9A721465E98}" type="datetime1">
              <a:rPr lang="en-US" smtClean="0"/>
              <a:pPr/>
              <a:t>11/23/2022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8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16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18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19 Elipse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Elipse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Conector recto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4C7E049-B585-4EE6-96C0-EEB30EAA14F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71082-D324-4748-9D5D-C290BE89F811}" type="datetime1">
              <a:rPr lang="en-US" smtClean="0"/>
              <a:pPr/>
              <a:t>11/23/2022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6815-63D0-4D35-8815-31554D1D124C}" type="datetime1">
              <a:rPr lang="en-US" smtClean="0"/>
              <a:pPr/>
              <a:t>11/23/2022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texto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9DCDF79-5E9D-4831-AAB4-11C644AE56E4}" type="datetime1">
              <a:rPr lang="en-US" smtClean="0"/>
              <a:pPr/>
              <a:t>11/23/2022</a:t>
            </a:fld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4C7E049-B585-4EE6-96C0-EEB30EAA14F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86821-D485-4D2E-9EE2-64394C81742F}" type="datetime1">
              <a:rPr lang="en-US" smtClean="0"/>
              <a:pPr/>
              <a:t>11/23/2022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17 Marcador de contenido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8DCA0C2-D576-451E-B3CC-19E861E77BF4}" type="datetime1">
              <a:rPr lang="en-US" smtClean="0"/>
              <a:pPr/>
              <a:t>11/23/2022</a:t>
            </a:fld>
            <a:endParaRPr lang="en-US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4C7E049-B585-4EE6-96C0-EEB30EAA14F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3" name="22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12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18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16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76FA0CA-7D8A-4C65-86E4-873775186BDB}" type="datetime1">
              <a:rPr lang="en-US" smtClean="0"/>
              <a:pPr/>
              <a:t>11/23/2022</a:t>
            </a:fld>
            <a:endParaRPr lang="en-U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4C7E049-B585-4EE6-96C0-EEB30EAA14F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DD41085-43AF-4853-B122-5D7144B1F38C}" type="datetime1">
              <a:rPr lang="en-US" smtClean="0"/>
              <a:pPr/>
              <a:t>11/23/2022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4C7E049-B585-4EE6-96C0-EEB30EAA14F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fedep\CloudStation\demencia%20Colegio%20m&#233;dicos\amnesia.mp4" TargetMode="Externa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rioja.com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4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fedep\CloudStation\universidad%20de%20la%20experiencia\enfermedades%20degenerativas%20cerebrales\demencia\primera%20bailarina%20ny%201967.mp4" TargetMode="Externa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Subtítulo"/>
          <p:cNvSpPr>
            <a:spLocks noGrp="1"/>
          </p:cNvSpPr>
          <p:nvPr>
            <p:ph type="subTitle" idx="1"/>
          </p:nvPr>
        </p:nvSpPr>
        <p:spPr>
          <a:xfrm>
            <a:off x="5554137" y="5215467"/>
            <a:ext cx="3352800" cy="1371600"/>
          </a:xfrm>
        </p:spPr>
        <p:txBody>
          <a:bodyPr>
            <a:normAutofit lnSpcReduction="10000"/>
          </a:bodyPr>
          <a:lstStyle/>
          <a:p>
            <a:r>
              <a:rPr lang="es-ES" dirty="0" smtClean="0"/>
              <a:t>Federico Castillo Álvarez</a:t>
            </a:r>
          </a:p>
          <a:p>
            <a:r>
              <a:rPr lang="es-ES" dirty="0" smtClean="0"/>
              <a:t>Neurólogo</a:t>
            </a:r>
          </a:p>
          <a:p>
            <a:r>
              <a:rPr lang="es-ES" dirty="0" smtClean="0"/>
              <a:t>Hospital San Pedro</a:t>
            </a:r>
          </a:p>
          <a:p>
            <a:r>
              <a:rPr lang="es-ES" dirty="0" smtClean="0"/>
              <a:t>Logroño</a:t>
            </a:r>
            <a:endParaRPr lang="es-E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3632" y="0"/>
            <a:ext cx="2970368" cy="833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619250"/>
            <a:ext cx="6434667" cy="1289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61438" y="3508888"/>
            <a:ext cx="3769099" cy="1199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7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6734" y="1165437"/>
            <a:ext cx="6434667" cy="1289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907627" y="3778071"/>
            <a:ext cx="6532881" cy="120032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chemeClr val="tx1"/>
                </a:solidFill>
              </a:rPr>
              <a:t>doctor, ¿todo olvido es patológico?</a:t>
            </a:r>
            <a:endParaRPr lang="es-ES" sz="3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Pérdida de memoria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16738" name="Picture 2" descr="http://pinakus.com/wp-content/uploads/2020/07/P-Curva-del-OlvidoBlog-1024x102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775" y="1654682"/>
            <a:ext cx="4998931" cy="4998932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5994791" y="3059668"/>
            <a:ext cx="22822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smtClean="0"/>
              <a:t>Curva del olvido de </a:t>
            </a:r>
            <a:r>
              <a:rPr lang="es-ES" dirty="0" err="1" smtClean="0"/>
              <a:t>Ebbinghaus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Perdida de memoria 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15714" name="Picture 2" descr="Curva del olvido - Wikipedia, la enciclopedia lib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2352" y="1728588"/>
            <a:ext cx="5348721" cy="45776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Pérdida de “capacidad de memorizar/recordar”</a:t>
            </a:r>
            <a:endParaRPr lang="es-ES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28047"/>
            <a:ext cx="7620466" cy="4136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Envejecimiento </a:t>
            </a:r>
            <a:endParaRPr lang="es-ES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18786" name="Picture 2" descr="Combate los signos de la edad de forma natural | Bellez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084590">
            <a:off x="427270" y="2558874"/>
            <a:ext cx="4271113" cy="2230471"/>
          </a:xfrm>
          <a:prstGeom prst="rect">
            <a:avLst/>
          </a:prstGeom>
          <a:noFill/>
        </p:spPr>
      </p:pic>
      <p:sp>
        <p:nvSpPr>
          <p:cNvPr id="118788" name="AutoShape 4" descr="Nuevo tratamiento Reparador Anti-Edad Lift + de Diaderm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18790" name="AutoShape 6" descr="Nuevo tratamiento Reparador Anti-Edad Lift + de Diaderm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18792" name="AutoShape 8" descr="Nuevo tratamiento Reparador Anti-Edad Lift + de Diaderm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18794" name="AutoShape 10" descr="Cure Therapy Detox: ritual desintoxicante facial y corporalSilmyc | toxinas  | desintoxicación cutanea | intoxicación cutánea | piel | envejecimiento |  facial | corporal | Cure Therapy Detox | DLM | drenaje linfatico manual |  antiaging | | COSMETOLOGAS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18796" name="AutoShape 12" descr="Cure Therapy Detox: ritual desintoxicante facial y corporalSilmyc | toxinas  | desintoxicación cutanea | intoxicación cutánea | piel | envejecimiento |  facial | corporal | Cure Therapy Detox | DLM | drenaje linfatico manual |  antiaging | | COSMETOLOGAS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18798" name="AutoShape 14" descr="Cure Therapy Detox: ritual desintoxicante facial y corporalSilmyc | toxinas  | desintoxicación cutanea | intoxicación cutánea | piel | envejecimiento |  facial | corporal | Cure Therapy Detox | DLM | drenaje linfatico manual |  antiaging | | COSMETOLOGAS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18800" name="Picture 16" descr="Silmy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70777">
            <a:off x="5204483" y="576099"/>
            <a:ext cx="3294821" cy="2185988"/>
          </a:xfrm>
          <a:prstGeom prst="rect">
            <a:avLst/>
          </a:prstGeom>
          <a:noFill/>
        </p:spPr>
      </p:pic>
      <p:sp>
        <p:nvSpPr>
          <p:cNvPr id="118802" name="AutoShape 18" descr="REJUVENECE. CON LOS CONSEJOS DE LA DRA. ISABEL FERNÁNDEZ DOMINGUEZ. ISABEL  FERNÁNDEZ. Comprar lib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18804" name="AutoShape 20" descr="REJUVENECE. CON LOS CONSEJOS DE LA DRA. ISABEL FERNÁNDEZ DOMINGUEZ. ISABEL  FERNÁNDEZ. Comprar lib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18806" name="AutoShape 22" descr="REJUVENECE. CON LOS CONSEJOS DE LA DRA. ISABEL FERNÁNDEZ DOMINGUEZ. ISABEL  FERNÁNDEZ. Comprar lib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18808" name="AutoShape 24" descr="https://www.popularlibros.com/imagenes.webp_grandes/9788491/978849112253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18810" name="AutoShape 26" descr="https://www.popularlibros.com/imagenes.webp_grandes/9788491/978849112253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18811" name="Picture 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4393" y="3000586"/>
            <a:ext cx="2388921" cy="368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Envejecimiento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2" descr="Imag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8640" y="1536169"/>
            <a:ext cx="4404307" cy="5113867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1608640" y="4998716"/>
            <a:ext cx="4404307" cy="16312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000" dirty="0" smtClean="0"/>
              <a:t>La palabra anti envejecimiento tiene que ser eliminada. Soy pro envejecimiento. Quiero envejecer con inteligencia, gracia, dignidad, brío y energía.</a:t>
            </a:r>
            <a:endParaRPr 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Envejecimiento patológico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13668" name="Picture 4" descr="Envejecimiento Cerebral: ¿Un proceso irreversible? | Encuentros en la  Biologí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76" y="1686349"/>
            <a:ext cx="7518400" cy="4798091"/>
          </a:xfrm>
          <a:prstGeom prst="rect">
            <a:avLst/>
          </a:prstGeom>
          <a:noFill/>
        </p:spPr>
      </p:pic>
      <p:pic>
        <p:nvPicPr>
          <p:cNvPr id="93190" name="Picture 6" descr="Vector Transparente PNG Y SVG De Emoticon Plano Preocupad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4177" y="3329532"/>
            <a:ext cx="1349957" cy="13499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3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3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6734" y="1165437"/>
            <a:ext cx="6434667" cy="1289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907627" y="3778071"/>
            <a:ext cx="6532881" cy="120032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chemeClr val="tx1"/>
                </a:solidFill>
              </a:rPr>
              <a:t>Doctor, ¿todo olvido es un problema con la memoria?</a:t>
            </a:r>
            <a:endParaRPr lang="es-ES" sz="3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06500" name="Picture 4" descr="El tamaño del cerebro juega un rol en el déficit atencional - Scientific  American - Españ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4642" y="2775443"/>
            <a:ext cx="3993091" cy="3194473"/>
          </a:xfrm>
          <a:prstGeom prst="rect">
            <a:avLst/>
          </a:prstGeom>
          <a:noFill/>
        </p:spPr>
      </p:pic>
      <p:sp>
        <p:nvSpPr>
          <p:cNvPr id="8" name="7 Flecha curvada hacia abajo"/>
          <p:cNvSpPr/>
          <p:nvPr/>
        </p:nvSpPr>
        <p:spPr>
          <a:xfrm>
            <a:off x="609600" y="2116648"/>
            <a:ext cx="2895599" cy="99906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solidFill>
                  <a:schemeClr val="tx1"/>
                </a:solidFill>
              </a:rPr>
              <a:t>registrar</a:t>
            </a:r>
            <a:endParaRPr lang="es-ES" sz="2800" b="1" dirty="0">
              <a:solidFill>
                <a:schemeClr val="tx1"/>
              </a:solidFill>
            </a:endParaRPr>
          </a:p>
        </p:txBody>
      </p:sp>
      <p:sp>
        <p:nvSpPr>
          <p:cNvPr id="10" name="9 Flecha curvada hacia abajo"/>
          <p:cNvSpPr/>
          <p:nvPr/>
        </p:nvSpPr>
        <p:spPr>
          <a:xfrm>
            <a:off x="5350843" y="2116648"/>
            <a:ext cx="2895599" cy="99906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solidFill>
                  <a:schemeClr val="tx1"/>
                </a:solidFill>
              </a:rPr>
              <a:t>evocar</a:t>
            </a:r>
            <a:endParaRPr lang="es-ES" sz="2800" b="1" dirty="0">
              <a:solidFill>
                <a:schemeClr val="tx1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457314" y="5629575"/>
            <a:ext cx="20473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/>
              <a:t>conservar</a:t>
            </a:r>
          </a:p>
          <a:p>
            <a:endParaRPr lang="es-ES" sz="2800" dirty="0"/>
          </a:p>
        </p:txBody>
      </p:sp>
      <p:pic>
        <p:nvPicPr>
          <p:cNvPr id="106506" name="Picture 10" descr="Informació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9429" y="42862"/>
            <a:ext cx="2143125" cy="2143125"/>
          </a:xfrm>
          <a:prstGeom prst="rect">
            <a:avLst/>
          </a:prstGeom>
          <a:noFill/>
        </p:spPr>
      </p:pic>
      <p:sp>
        <p:nvSpPr>
          <p:cNvPr id="9" name="8 Elipse"/>
          <p:cNvSpPr/>
          <p:nvPr/>
        </p:nvSpPr>
        <p:spPr>
          <a:xfrm>
            <a:off x="270933" y="1544320"/>
            <a:ext cx="3549227" cy="275674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2960" y="2880360"/>
            <a:ext cx="7520940" cy="548640"/>
          </a:xfrm>
        </p:spPr>
        <p:txBody>
          <a:bodyPr>
            <a:normAutofit/>
          </a:bodyPr>
          <a:lstStyle/>
          <a:p>
            <a:pPr algn="ctr"/>
            <a:r>
              <a:rPr lang="es-ES" dirty="0" smtClean="0"/>
              <a:t>¿QUÉ INFLUYE EN EL REGISTRO?</a:t>
            </a:r>
            <a:endParaRPr lang="es-ES" dirty="0"/>
          </a:p>
        </p:txBody>
      </p:sp>
      <p:pic>
        <p:nvPicPr>
          <p:cNvPr id="5" name="Imagen 4" descr="medicina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731" y="317529"/>
            <a:ext cx="3389983" cy="1775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 descr="MULTITARE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247" y="0"/>
            <a:ext cx="2768600" cy="2933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 descr="enfermedades-corazon-10_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3914"/>
            <a:ext cx="3658384" cy="2743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 descr="atencion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803" y="83754"/>
            <a:ext cx="3882100" cy="1380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 descr="hombre-depresion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652" y="4264402"/>
            <a:ext cx="3117412" cy="1992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 descr="no poder dormir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064" y="3544357"/>
            <a:ext cx="2578783" cy="3863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 descr="Otitis-y-sordera-enfermedades-de-los-oidos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7972"/>
            <a:ext cx="3793297" cy="2023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 descr="Alcohol Icon_Grey Text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189" y="2461641"/>
            <a:ext cx="4331208" cy="1801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1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79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 smtClean="0">
                <a:latin typeface="Calibri"/>
                <a:cs typeface="Calibri"/>
              </a:rPr>
              <a:t>¿Qué es la memoria?</a:t>
            </a:r>
            <a:endParaRPr lang="es-ES" sz="4000" dirty="0">
              <a:latin typeface="Calibri"/>
              <a:cs typeface="Calibri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57200" y="1727200"/>
            <a:ext cx="8229600" cy="25545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dirty="0" smtClean="0"/>
              <a:t>El Diccionario de la Lengua de la Real Academia Española la define: </a:t>
            </a:r>
          </a:p>
          <a:p>
            <a:pPr algn="ctr"/>
            <a:endParaRPr lang="es-ES" sz="3200" dirty="0" smtClean="0"/>
          </a:p>
          <a:p>
            <a:pPr algn="ctr"/>
            <a:r>
              <a:rPr lang="es-ES" sz="3200" dirty="0" smtClean="0"/>
              <a:t>«Facultad psíquica por medio de la cual se retiene y recuerda el pasado».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026" name="AutoShape 2" descr="RAE (@RAEinforma) / Twitter"/>
          <p:cNvSpPr>
            <a:spLocks noChangeAspect="1" noChangeArrowheads="1"/>
          </p:cNvSpPr>
          <p:nvPr/>
        </p:nvSpPr>
        <p:spPr bwMode="auto">
          <a:xfrm>
            <a:off x="155575" y="-822325"/>
            <a:ext cx="1714500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30" name="Picture 6" descr="RAE (@RAEinforma) / Twit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8721" y="4450080"/>
            <a:ext cx="2231814" cy="22318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64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6734" y="843710"/>
            <a:ext cx="6434667" cy="1289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907627" y="4150597"/>
            <a:ext cx="6532881" cy="175432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chemeClr val="tx1"/>
                </a:solidFill>
              </a:rPr>
              <a:t>doctor, ¿es lo mismo tener “perdida de memoria” que tener una demencia?</a:t>
            </a:r>
            <a:endParaRPr lang="es-ES" sz="3600" b="1" dirty="0">
              <a:solidFill>
                <a:schemeClr val="tx1"/>
              </a:solidFill>
            </a:endParaRPr>
          </a:p>
        </p:txBody>
      </p:sp>
      <p:pic>
        <p:nvPicPr>
          <p:cNvPr id="7" name="amnesia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238810" y="2469045"/>
            <a:ext cx="1700055" cy="12750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0" name="9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¿Qué es una demencia?</a:t>
            </a:r>
            <a:endParaRPr lang="es-ES" dirty="0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smtClean="0"/>
              <a:t>1. Es un síndrome progresivo</a:t>
            </a:r>
          </a:p>
          <a:p>
            <a:pPr lvl="1"/>
            <a:r>
              <a:rPr lang="es-ES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Que representa una pérdida respecto al nivel previo</a:t>
            </a:r>
          </a:p>
          <a:p>
            <a:pPr lvl="1"/>
            <a:endParaRPr lang="es-ES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1"/>
            <a:r>
              <a:rPr lang="es-ES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Empeora</a:t>
            </a:r>
            <a:endParaRPr lang="es-ES" dirty="0"/>
          </a:p>
        </p:txBody>
      </p:sp>
      <p:pic>
        <p:nvPicPr>
          <p:cNvPr id="13" name="Picture 4" descr="Envejecimiento Cerebral: ¿Un proceso irreversible? | Encuentros en la  Biologí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9140" y="3283626"/>
            <a:ext cx="5158302" cy="32919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076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¿Qué es una demencia?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smtClean="0"/>
              <a:t>2. Global, exige el deterioro de la memoria y al menos otra: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28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Pensamiento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28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Orientación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28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Comprensión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28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Cálculo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28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capacidad de aprendizaje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28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Lenguaje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28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Juicio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2800" dirty="0" smtClean="0">
                <a:latin typeface="Calibri" pitchFamily="34" charset="0"/>
                <a:cs typeface="Times New Roman" pitchFamily="18" charset="0"/>
              </a:rPr>
              <a:t>…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Elipse 5"/>
          <p:cNvSpPr/>
          <p:nvPr/>
        </p:nvSpPr>
        <p:spPr>
          <a:xfrm>
            <a:off x="5429534" y="2902940"/>
            <a:ext cx="2146786" cy="149972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latin typeface="Calibri"/>
                <a:cs typeface="Calibri"/>
              </a:rPr>
              <a:t>Memoria</a:t>
            </a:r>
          </a:p>
          <a:p>
            <a:pPr algn="ctr"/>
            <a:r>
              <a:rPr lang="es-ES" b="1" dirty="0" smtClean="0">
                <a:latin typeface="Calibri"/>
                <a:cs typeface="Calibri"/>
              </a:rPr>
              <a:t>Lenguaje </a:t>
            </a:r>
          </a:p>
          <a:p>
            <a:pPr algn="ctr"/>
            <a:r>
              <a:rPr lang="es-ES" b="1" dirty="0" smtClean="0">
                <a:latin typeface="Calibri"/>
                <a:cs typeface="Calibri"/>
              </a:rPr>
              <a:t>Conducta</a:t>
            </a:r>
          </a:p>
          <a:p>
            <a:pPr algn="ctr"/>
            <a:r>
              <a:rPr lang="es-ES" b="1" dirty="0" smtClean="0">
                <a:latin typeface="Calibri"/>
                <a:cs typeface="Calibri"/>
              </a:rPr>
              <a:t>Orientación </a:t>
            </a:r>
            <a:endParaRPr lang="es-ES" b="1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¿Qué es una demencia?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smtClean="0"/>
              <a:t>3. Con un nivel de vigilancia preservado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2050" name="Picture 2" descr="Unidad de Cuidados Intensivos (UCI): MedlinePlus enciclopedia médica  illustració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4842" y="2421466"/>
            <a:ext cx="4526492" cy="36211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¿Qué es una demencia?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smtClean="0"/>
              <a:t>4. El deterioro interfiere en el rendimiento laboral o social del individuo y le hace perder autonomía personal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Rectángulo redondeado 15"/>
          <p:cNvSpPr/>
          <p:nvPr/>
        </p:nvSpPr>
        <p:spPr>
          <a:xfrm>
            <a:off x="1710267" y="3302000"/>
            <a:ext cx="4334933" cy="91777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latin typeface="Calibri"/>
                <a:cs typeface="Calibri"/>
              </a:rPr>
              <a:t>Interferencia en la vida laboral, social y/o familiar</a:t>
            </a:r>
            <a:endParaRPr lang="es-ES" sz="2400" b="1" dirty="0">
              <a:latin typeface="Calibri"/>
              <a:cs typeface="Calibri"/>
            </a:endParaRPr>
          </a:p>
        </p:txBody>
      </p:sp>
      <p:pic>
        <p:nvPicPr>
          <p:cNvPr id="7" name="Imagen 16" descr="abuelo dependient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040" y="4497894"/>
            <a:ext cx="2331055" cy="1809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 smtClean="0">
                <a:latin typeface="Calibri"/>
                <a:cs typeface="Calibri"/>
              </a:rPr>
              <a:t>Tipos de demencias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55600" indent="0">
              <a:buFontTx/>
              <a:buChar char="-"/>
            </a:pP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Degenerativas</a:t>
            </a:r>
          </a:p>
          <a:p>
            <a:pPr marL="721360" lvl="1" indent="0">
              <a:buFontTx/>
              <a:buChar char="-"/>
            </a:pPr>
            <a:r>
              <a:rPr lang="es-ES" sz="250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Alzheimer</a:t>
            </a:r>
          </a:p>
          <a:p>
            <a:pPr marL="721360" lvl="1" indent="0">
              <a:buFontTx/>
              <a:buChar char="-"/>
            </a:pPr>
            <a:r>
              <a:rPr lang="es-ES" sz="250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Cuerpos de Lewy</a:t>
            </a:r>
          </a:p>
          <a:p>
            <a:pPr marL="721360" lvl="1" indent="0">
              <a:buFontTx/>
              <a:buChar char="-"/>
            </a:pPr>
            <a:r>
              <a:rPr lang="es-ES" sz="2500" dirty="0" err="1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Fronto</a:t>
            </a:r>
            <a:r>
              <a:rPr lang="es-ES" sz="250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-temporal</a:t>
            </a:r>
          </a:p>
          <a:p>
            <a:pPr marL="721360" lvl="1" indent="0">
              <a:buFontTx/>
              <a:buChar char="-"/>
            </a:pPr>
            <a:r>
              <a:rPr lang="es-ES" sz="250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Asociada a Parkinson</a:t>
            </a:r>
          </a:p>
          <a:p>
            <a:pPr marL="355600" indent="0">
              <a:buNone/>
            </a:pP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- Vasculares</a:t>
            </a:r>
          </a:p>
          <a:p>
            <a:pPr marL="355600" indent="0">
              <a:buNone/>
            </a:pP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- Tóxicos</a:t>
            </a:r>
          </a:p>
          <a:p>
            <a:pPr marL="355600" indent="0">
              <a:buNone/>
            </a:pP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- Tumores</a:t>
            </a:r>
          </a:p>
          <a:p>
            <a:pPr marL="355600" indent="0">
              <a:buNone/>
            </a:pP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- Infecciones </a:t>
            </a:r>
            <a:endParaRPr lang="es-ES" sz="280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marL="812800" indent="-457200">
              <a:buFontTx/>
              <a:buChar char="-"/>
            </a:pPr>
            <a:endParaRPr lang="es-ES" sz="28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Imagen 4" descr="Partes-cerebro-500x35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997" y="4299457"/>
            <a:ext cx="3484206" cy="195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0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 smtClean="0">
                <a:latin typeface="Calibri"/>
                <a:cs typeface="Calibri"/>
              </a:rPr>
              <a:t>Tipos de demencias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55600" indent="0">
              <a:buFontTx/>
              <a:buChar char="-"/>
            </a:pP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Degenerativas</a:t>
            </a:r>
          </a:p>
          <a:p>
            <a:pPr marL="721360" lvl="1" indent="0">
              <a:buFontTx/>
              <a:buChar char="-"/>
            </a:pPr>
            <a:r>
              <a:rPr lang="es-ES" sz="2500" b="1" dirty="0" smtClean="0">
                <a:solidFill>
                  <a:schemeClr val="tx1"/>
                </a:solidFill>
                <a:latin typeface="Calibri"/>
                <a:cs typeface="Calibri"/>
              </a:rPr>
              <a:t>Alzheimer</a:t>
            </a:r>
          </a:p>
          <a:p>
            <a:pPr marL="721360" lvl="1" indent="0">
              <a:buFontTx/>
              <a:buChar char="-"/>
            </a:pPr>
            <a:r>
              <a:rPr lang="es-ES" sz="250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Cuerpos de Lewy</a:t>
            </a:r>
          </a:p>
          <a:p>
            <a:pPr marL="721360" lvl="1" indent="0">
              <a:buFontTx/>
              <a:buChar char="-"/>
            </a:pPr>
            <a:r>
              <a:rPr lang="es-ES" sz="2500" dirty="0" err="1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Fronto</a:t>
            </a:r>
            <a:r>
              <a:rPr lang="es-ES" sz="250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-temporal</a:t>
            </a:r>
          </a:p>
          <a:p>
            <a:pPr marL="721360" lvl="1" indent="0">
              <a:buFontTx/>
              <a:buChar char="-"/>
            </a:pPr>
            <a:r>
              <a:rPr lang="es-ES" sz="250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Asociada a Parkinson</a:t>
            </a:r>
          </a:p>
          <a:p>
            <a:pPr marL="355600" indent="0">
              <a:buNone/>
            </a:pP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- Vasculares</a:t>
            </a:r>
          </a:p>
          <a:p>
            <a:pPr marL="355600" indent="0">
              <a:buNone/>
            </a:pP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- Tóxicos</a:t>
            </a:r>
          </a:p>
          <a:p>
            <a:pPr marL="355600" indent="0">
              <a:buNone/>
            </a:pP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- Tumores</a:t>
            </a:r>
          </a:p>
          <a:p>
            <a:pPr marL="355600" indent="0">
              <a:buNone/>
            </a:pPr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- Infecciones </a:t>
            </a:r>
            <a:endParaRPr lang="es-ES" sz="280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marL="812800" indent="-457200">
              <a:buFontTx/>
              <a:buChar char="-"/>
            </a:pPr>
            <a:endParaRPr lang="es-ES" sz="28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Imagen 4" descr="Partes-cerebro-500x35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997" y="4299457"/>
            <a:ext cx="3484206" cy="195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0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 smtClean="0">
                <a:latin typeface="Calibri"/>
                <a:cs typeface="Calibri"/>
              </a:rPr>
              <a:t>¿demencia senil?</a:t>
            </a:r>
            <a:endParaRPr lang="es-ES" sz="4000" dirty="0">
              <a:latin typeface="Calibri"/>
              <a:cs typeface="Calibri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57200" y="1727200"/>
            <a:ext cx="8229600" cy="25545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dirty="0" smtClean="0"/>
              <a:t>El Diccionario de la Lengua de la Real Academia Española define senil: </a:t>
            </a:r>
          </a:p>
          <a:p>
            <a:pPr algn="ctr"/>
            <a:r>
              <a:rPr lang="es-ES" sz="3200" dirty="0" smtClean="0"/>
              <a:t>«Perteneciente o relativo a la persona de avanzada edad en la que se advierte su decadencia»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026" name="AutoShape 2" descr="RAE (@RAEinforma) / Twitter"/>
          <p:cNvSpPr>
            <a:spLocks noChangeAspect="1" noChangeArrowheads="1"/>
          </p:cNvSpPr>
          <p:nvPr/>
        </p:nvSpPr>
        <p:spPr bwMode="auto">
          <a:xfrm>
            <a:off x="155575" y="-822325"/>
            <a:ext cx="1714500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30" name="Picture 6" descr="RAE (@RAEinforma) / Twit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8721" y="4450080"/>
            <a:ext cx="2231814" cy="22318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64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 smtClean="0">
                <a:latin typeface="Calibri"/>
                <a:cs typeface="Calibri"/>
              </a:rPr>
              <a:t>¿demencia senil?</a:t>
            </a:r>
            <a:endParaRPr lang="es-ES" sz="4000" dirty="0">
              <a:latin typeface="Calibri"/>
              <a:cs typeface="Calibri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57200" y="1727200"/>
            <a:ext cx="7671816" cy="35394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dirty="0" smtClean="0"/>
              <a:t>A día de hoy el término demencia senil no debe ser usado y podría corresponder en su mayoría a lo que denominaríamos demencias neurodegenerativas y prácticamente dentro de estas a la enfermedad de Alzheimer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026" name="AutoShape 2" descr="RAE (@RAEinforma) / Twitter"/>
          <p:cNvSpPr>
            <a:spLocks noChangeAspect="1" noChangeArrowheads="1"/>
          </p:cNvSpPr>
          <p:nvPr/>
        </p:nvSpPr>
        <p:spPr bwMode="auto">
          <a:xfrm>
            <a:off x="155575" y="-822325"/>
            <a:ext cx="1714500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64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Enfermedad de Alzheimer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1026" name="Picture 2" descr="El tratamiento común de la enfermedad de Alzheimer enlentece el deterioro  cognitiv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1583" y="1752018"/>
            <a:ext cx="5036152" cy="40169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smtClean="0">
                <a:latin typeface="Calibri"/>
                <a:cs typeface="Calibri"/>
              </a:rPr>
              <a:t>¿Qué es la memoria</a:t>
            </a:r>
            <a:r>
              <a:rPr lang="es-ES" sz="4000" dirty="0" smtClean="0">
                <a:latin typeface="Calibri"/>
                <a:cs typeface="Calibri"/>
              </a:rPr>
              <a:t>?</a:t>
            </a:r>
            <a:endParaRPr lang="es-ES" sz="4000" dirty="0">
              <a:latin typeface="Calibri"/>
              <a:cs typeface="Calibri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57200" y="1727200"/>
            <a:ext cx="8229600" cy="20621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dirty="0" smtClean="0"/>
              <a:t>Es la capacidad mental que posibilita a un sujeto registrar, conservar y evocar las experiencias/información (ideas, imágenes, acontecimientos, sentimientos, etc.)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96258" name="Picture 2" descr="neurologia zarranz tumor cerebr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3482" y="4037096"/>
            <a:ext cx="2679084" cy="26790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64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Importancia de la enfermedad de Alzheimer. Algunos datos</a:t>
            </a:r>
            <a:endParaRPr lang="es-ES" dirty="0"/>
          </a:p>
        </p:txBody>
      </p:sp>
      <p:sp>
        <p:nvSpPr>
          <p:cNvPr id="2" name="1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0"/>
            <a:r>
              <a:rPr lang="es-ES" dirty="0" smtClean="0"/>
              <a:t>Primera causa de demencia neurodegenerativa.</a:t>
            </a:r>
          </a:p>
          <a:p>
            <a:pPr lvl="0"/>
            <a:endParaRPr lang="es-ES" dirty="0" smtClean="0"/>
          </a:p>
          <a:p>
            <a:pPr lvl="0"/>
            <a:r>
              <a:rPr lang="es-ES" dirty="0" smtClean="0"/>
              <a:t>Según la </a:t>
            </a:r>
            <a:r>
              <a:rPr lang="es-ES" dirty="0" err="1" smtClean="0"/>
              <a:t>Alzheimer's</a:t>
            </a:r>
            <a:r>
              <a:rPr lang="es-ES" dirty="0" smtClean="0"/>
              <a:t> </a:t>
            </a:r>
            <a:r>
              <a:rPr lang="es-ES" dirty="0" err="1" smtClean="0"/>
              <a:t>Disease</a:t>
            </a:r>
            <a:r>
              <a:rPr lang="es-ES" dirty="0" smtClean="0"/>
              <a:t> International (2015) 46 millones de personas con demencia en el mundo.</a:t>
            </a:r>
          </a:p>
          <a:p>
            <a:pPr lvl="0"/>
            <a:endParaRPr lang="es-ES" dirty="0" smtClean="0"/>
          </a:p>
          <a:p>
            <a:pPr lvl="0"/>
            <a:r>
              <a:rPr lang="es-ES" dirty="0" smtClean="0"/>
              <a:t>Proyectaba que esta cifra aumentaría hasta los 131,5 millones en 2050.</a:t>
            </a:r>
          </a:p>
          <a:p>
            <a:pPr lvl="0"/>
            <a:endParaRPr lang="es-ES" dirty="0" smtClean="0"/>
          </a:p>
          <a:p>
            <a:pPr lvl="0"/>
            <a:r>
              <a:rPr lang="es-ES" dirty="0" smtClean="0"/>
              <a:t>Alrededor de 800.000 en España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6802" name="Picture 2" descr="División comarcal tradicional de La Rioja: Rioja Alta (rojo), Rioja Media (verde) y Rioja Baja (amarillo). A su vez cada una divide en sierra y valle. Otra división tradicional es en dos partes: Rioja Alta y Baja, situando su divisoria en el río Iregu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3680" y="5048835"/>
            <a:ext cx="2061120" cy="1425117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7220246" y="5048835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2.5x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Importancia de la enfermedad de Alzheimer. Algunos datos</a:t>
            </a:r>
            <a:endParaRPr lang="es-ES" dirty="0"/>
          </a:p>
        </p:txBody>
      </p:sp>
      <p:sp>
        <p:nvSpPr>
          <p:cNvPr id="2" name="1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0"/>
            <a:r>
              <a:rPr lang="es-ES" dirty="0" smtClean="0"/>
              <a:t>Se diagnostican </a:t>
            </a:r>
            <a:r>
              <a:rPr lang="es-ES" smtClean="0"/>
              <a:t>al año </a:t>
            </a:r>
            <a:r>
              <a:rPr lang="es-ES" dirty="0" smtClean="0"/>
              <a:t>40.000 nuevos casos en España y 10 millones en el mundo</a:t>
            </a:r>
          </a:p>
          <a:p>
            <a:pPr lvl="0"/>
            <a:endParaRPr lang="es-ES" dirty="0" smtClean="0"/>
          </a:p>
          <a:p>
            <a:pPr lvl="0"/>
            <a:r>
              <a:rPr lang="es-ES" dirty="0" smtClean="0"/>
              <a:t>La edad es el principal factor de riesgo para padecer la enfermedad. </a:t>
            </a:r>
          </a:p>
          <a:p>
            <a:pPr lvl="1"/>
            <a:r>
              <a:rPr lang="es-ES" dirty="0" smtClean="0"/>
              <a:t>1% en menores de 50 años</a:t>
            </a:r>
          </a:p>
          <a:p>
            <a:pPr lvl="1"/>
            <a:r>
              <a:rPr lang="es-ES" dirty="0" smtClean="0"/>
              <a:t>5 -10% de los mayores de 65 años</a:t>
            </a:r>
          </a:p>
          <a:p>
            <a:pPr lvl="1"/>
            <a:r>
              <a:rPr lang="es-ES" dirty="0" smtClean="0"/>
              <a:t>A partir de aquí se duplica cada 5 años</a:t>
            </a:r>
          </a:p>
          <a:p>
            <a:pPr lvl="1"/>
            <a:r>
              <a:rPr lang="es-ES" dirty="0" smtClean="0"/>
              <a:t>≈ 50% en la población mayor de 85 años. </a:t>
            </a: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Importancia de la enfermedad de </a:t>
            </a:r>
            <a:r>
              <a:rPr lang="es-ES" dirty="0" err="1" smtClean="0"/>
              <a:t>alzheimer</a:t>
            </a:r>
            <a:r>
              <a:rPr lang="es-ES" dirty="0" smtClean="0"/>
              <a:t>. Algunos datos</a:t>
            </a:r>
            <a:endParaRPr lang="es-ES" dirty="0"/>
          </a:p>
        </p:txBody>
      </p:sp>
      <p:sp>
        <p:nvSpPr>
          <p:cNvPr id="2" name="1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Casos diagnosticados en España:</a:t>
            </a:r>
          </a:p>
          <a:p>
            <a:pPr lvl="1"/>
            <a:r>
              <a:rPr lang="es-ES" dirty="0" smtClean="0"/>
              <a:t>3-4% de la población de entre 75 y 79 años </a:t>
            </a:r>
          </a:p>
          <a:p>
            <a:pPr lvl="1"/>
            <a:r>
              <a:rPr lang="es-ES" dirty="0" smtClean="0"/>
              <a:t>34% en mayores de 85 años.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8374" y="2912536"/>
            <a:ext cx="3810642" cy="3776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Rectángulo"/>
          <p:cNvSpPr/>
          <p:nvPr/>
        </p:nvSpPr>
        <p:spPr>
          <a:xfrm>
            <a:off x="457200" y="4724400"/>
            <a:ext cx="32928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 smtClean="0">
                <a:hlinkClick r:id="rId3"/>
              </a:rPr>
              <a:t>https://www.larioja.com/</a:t>
            </a:r>
            <a:r>
              <a:rPr lang="es-ES" dirty="0" smtClean="0"/>
              <a:t>        </a:t>
            </a:r>
          </a:p>
          <a:p>
            <a:pPr algn="ctr"/>
            <a:r>
              <a:rPr lang="es-ES" dirty="0" smtClean="0"/>
              <a:t>03/05/2022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 buena noticia</a:t>
            </a:r>
            <a:endParaRPr lang="es-ES" dirty="0"/>
          </a:p>
        </p:txBody>
      </p:sp>
      <p:sp>
        <p:nvSpPr>
          <p:cNvPr id="2" name="1 Marcador de contenido"/>
          <p:cNvSpPr>
            <a:spLocks noGrp="1"/>
          </p:cNvSpPr>
          <p:nvPr>
            <p:ph sz="quarter" idx="1"/>
          </p:nvPr>
        </p:nvSpPr>
        <p:spPr>
          <a:xfrm>
            <a:off x="406401" y="1633725"/>
            <a:ext cx="3917373" cy="4525963"/>
          </a:xfrm>
        </p:spPr>
        <p:txBody>
          <a:bodyPr>
            <a:normAutofit/>
          </a:bodyPr>
          <a:lstStyle/>
          <a:p>
            <a:r>
              <a:rPr lang="es-ES" sz="2400" dirty="0" smtClean="0"/>
              <a:t>La incidencia ajustada a edad está disminuyendo en las últimas décadas en países desarrollados.</a:t>
            </a:r>
          </a:p>
          <a:p>
            <a:endParaRPr lang="es-ES" sz="2400" dirty="0" smtClean="0"/>
          </a:p>
          <a:p>
            <a:pPr lvl="1"/>
            <a:r>
              <a:rPr lang="es-ES" sz="2000" dirty="0" smtClean="0"/>
              <a:t>Educación</a:t>
            </a:r>
          </a:p>
          <a:p>
            <a:pPr lvl="1"/>
            <a:r>
              <a:rPr lang="es-ES" sz="2000" dirty="0" smtClean="0"/>
              <a:t>Nivel socio económico</a:t>
            </a:r>
          </a:p>
          <a:p>
            <a:pPr lvl="1"/>
            <a:r>
              <a:rPr lang="es-ES" sz="2000" dirty="0" smtClean="0"/>
              <a:t>Cuidados sanitarios</a:t>
            </a:r>
          </a:p>
          <a:p>
            <a:pPr lvl="1"/>
            <a:r>
              <a:rPr lang="es-ES" sz="2000" dirty="0" smtClean="0"/>
              <a:t>Cambios en los estilos de vida.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3383" y="274638"/>
            <a:ext cx="4590617" cy="638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705" y="1143000"/>
            <a:ext cx="7731459" cy="279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8463" y="4314825"/>
            <a:ext cx="161925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5199" y="443931"/>
            <a:ext cx="4948238" cy="886968"/>
          </a:xfrm>
        </p:spPr>
        <p:txBody>
          <a:bodyPr/>
          <a:lstStyle/>
          <a:p>
            <a:r>
              <a:rPr lang="es-ES" sz="4400" dirty="0" smtClean="0">
                <a:latin typeface="Calibri"/>
                <a:cs typeface="Calibri"/>
              </a:rPr>
              <a:t>Síntomas de inicio</a:t>
            </a:r>
            <a:endParaRPr lang="es-ES" sz="4400" dirty="0">
              <a:latin typeface="Calibri"/>
              <a:cs typeface="Calibri"/>
            </a:endParaRPr>
          </a:p>
        </p:txBody>
      </p:sp>
      <p:pic>
        <p:nvPicPr>
          <p:cNvPr id="22534" name="Picture 6" descr="Imagen relaciona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9340" y="1369461"/>
            <a:ext cx="5339790" cy="5339792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2002074" y="3224413"/>
            <a:ext cx="1339567" cy="9435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5 Rectángulo"/>
          <p:cNvSpPr/>
          <p:nvPr/>
        </p:nvSpPr>
        <p:spPr>
          <a:xfrm>
            <a:off x="2154474" y="4320334"/>
            <a:ext cx="1339567" cy="8551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6 Rectángulo"/>
          <p:cNvSpPr/>
          <p:nvPr/>
        </p:nvSpPr>
        <p:spPr>
          <a:xfrm>
            <a:off x="1880737" y="5374515"/>
            <a:ext cx="1839477" cy="10939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7 Rectángulo"/>
          <p:cNvSpPr/>
          <p:nvPr/>
        </p:nvSpPr>
        <p:spPr>
          <a:xfrm>
            <a:off x="3842523" y="5175521"/>
            <a:ext cx="1339567" cy="14104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8 Rectángulo"/>
          <p:cNvSpPr/>
          <p:nvPr/>
        </p:nvSpPr>
        <p:spPr>
          <a:xfrm>
            <a:off x="5672293" y="2257596"/>
            <a:ext cx="1339567" cy="10367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9 Rectángulo"/>
          <p:cNvSpPr/>
          <p:nvPr/>
        </p:nvSpPr>
        <p:spPr>
          <a:xfrm>
            <a:off x="5809563" y="3376813"/>
            <a:ext cx="1339567" cy="9435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10 Rectángulo"/>
          <p:cNvSpPr/>
          <p:nvPr/>
        </p:nvSpPr>
        <p:spPr>
          <a:xfrm>
            <a:off x="5672293" y="4320334"/>
            <a:ext cx="1339567" cy="11755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11 Rectángulo"/>
          <p:cNvSpPr/>
          <p:nvPr/>
        </p:nvSpPr>
        <p:spPr>
          <a:xfrm>
            <a:off x="5637349" y="5495852"/>
            <a:ext cx="1476837" cy="9901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12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17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Perdida de memoria. Inicio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smtClean="0"/>
              <a:t>Cuesta codificar nueva información</a:t>
            </a:r>
          </a:p>
          <a:p>
            <a:r>
              <a:rPr lang="es-ES" dirty="0" smtClean="0"/>
              <a:t>Dificultad para un recuerdo de información de lo inmediato</a:t>
            </a:r>
          </a:p>
          <a:p>
            <a:pPr lvl="1"/>
            <a:r>
              <a:rPr lang="es-ES" dirty="0" smtClean="0"/>
              <a:t>Que no mejora con pistas</a:t>
            </a:r>
          </a:p>
          <a:p>
            <a:r>
              <a:rPr lang="es-ES" dirty="0" smtClean="0"/>
              <a:t>De inicio la memoria autobiográfica se mantiene</a:t>
            </a:r>
          </a:p>
          <a:p>
            <a:pPr lvl="1"/>
            <a:r>
              <a:rPr lang="es-ES" dirty="0" smtClean="0"/>
              <a:t>Incluso impresiona que es muy buena</a:t>
            </a:r>
          </a:p>
          <a:p>
            <a:r>
              <a:rPr lang="es-ES" dirty="0" smtClean="0"/>
              <a:t>De inicio la memoria semántica (“la cultura general” se mantiene)</a:t>
            </a:r>
          </a:p>
          <a:p>
            <a:r>
              <a:rPr lang="es-ES" dirty="0" smtClean="0"/>
              <a:t>Rendimiento intelectual adecuado</a:t>
            </a:r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Perdida de memoria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smtClean="0"/>
              <a:t>Le encargo cosas y no las hace</a:t>
            </a:r>
          </a:p>
          <a:p>
            <a:r>
              <a:rPr lang="es-ES" dirty="0" smtClean="0"/>
              <a:t>Voy a por algo y me vuelvo con nada</a:t>
            </a:r>
          </a:p>
          <a:p>
            <a:r>
              <a:rPr lang="es-ES" dirty="0" smtClean="0"/>
              <a:t>Cuenta varias veces lo mismo</a:t>
            </a:r>
          </a:p>
          <a:p>
            <a:r>
              <a:rPr lang="es-ES" dirty="0" smtClean="0"/>
              <a:t>Necesito apuntar las cosas</a:t>
            </a:r>
          </a:p>
          <a:p>
            <a:r>
              <a:rPr lang="es-ES" dirty="0" smtClean="0"/>
              <a:t>Siempre habla del pasado</a:t>
            </a:r>
          </a:p>
          <a:p>
            <a:r>
              <a:rPr lang="es-ES" dirty="0" smtClean="0"/>
              <a:t>Pierde el hilo de la conversación</a:t>
            </a:r>
          </a:p>
          <a:p>
            <a:r>
              <a:rPr lang="es-ES" dirty="0" smtClean="0"/>
              <a:t>Compra mucha comida “tenemos la nevera para alimentar a un regimiento”</a:t>
            </a:r>
          </a:p>
          <a:p>
            <a:r>
              <a:rPr lang="es-ES" dirty="0" smtClean="0"/>
              <a:t>No recuerda los nombres de la familia o amigos que ve poco…</a:t>
            </a:r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121860" name="Picture 4" descr="Inicio - Zamen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0616" y="1291996"/>
            <a:ext cx="2438400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No son enfermedad de Alzheimer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smtClean="0"/>
              <a:t>Otros déficits en procesos de codificación o almacenamiento</a:t>
            </a:r>
          </a:p>
          <a:p>
            <a:pPr lvl="1"/>
            <a:r>
              <a:rPr lang="es-ES" dirty="0" smtClean="0"/>
              <a:t>Depresión</a:t>
            </a:r>
          </a:p>
          <a:p>
            <a:pPr lvl="1"/>
            <a:r>
              <a:rPr lang="es-ES" dirty="0" smtClean="0"/>
              <a:t>Falta de atención</a:t>
            </a:r>
          </a:p>
          <a:p>
            <a:pPr lvl="1"/>
            <a:r>
              <a:rPr lang="es-ES" dirty="0" smtClean="0"/>
              <a:t>Estrés, insomnio o cansancio</a:t>
            </a:r>
          </a:p>
          <a:p>
            <a:pPr lvl="1"/>
            <a:r>
              <a:rPr lang="es-ES" dirty="0" smtClean="0"/>
              <a:t>Uso de fármacos.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0327" y="3636659"/>
            <a:ext cx="3882394" cy="2928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5199" y="443931"/>
            <a:ext cx="7167326" cy="886968"/>
          </a:xfrm>
        </p:spPr>
        <p:txBody>
          <a:bodyPr>
            <a:normAutofit/>
          </a:bodyPr>
          <a:lstStyle/>
          <a:p>
            <a:r>
              <a:rPr lang="es-ES" sz="4400" dirty="0" smtClean="0">
                <a:latin typeface="Calibri"/>
                <a:cs typeface="Calibri"/>
              </a:rPr>
              <a:t>Mucho mas que memoria</a:t>
            </a:r>
            <a:endParaRPr lang="es-ES" sz="4400" dirty="0">
              <a:latin typeface="Calibri"/>
              <a:cs typeface="Calibri"/>
            </a:endParaRPr>
          </a:p>
        </p:txBody>
      </p:sp>
      <p:pic>
        <p:nvPicPr>
          <p:cNvPr id="22534" name="Picture 6" descr="Imagen relaciona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9340" y="1369461"/>
            <a:ext cx="5339790" cy="5339792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2002074" y="3224413"/>
            <a:ext cx="1339567" cy="9435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5 Rectángulo"/>
          <p:cNvSpPr/>
          <p:nvPr/>
        </p:nvSpPr>
        <p:spPr>
          <a:xfrm>
            <a:off x="2154474" y="4320334"/>
            <a:ext cx="1339567" cy="8551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6 Rectángulo"/>
          <p:cNvSpPr/>
          <p:nvPr/>
        </p:nvSpPr>
        <p:spPr>
          <a:xfrm>
            <a:off x="1880737" y="5374515"/>
            <a:ext cx="1839477" cy="10939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7 Rectángulo"/>
          <p:cNvSpPr/>
          <p:nvPr/>
        </p:nvSpPr>
        <p:spPr>
          <a:xfrm>
            <a:off x="3842523" y="5175521"/>
            <a:ext cx="1339567" cy="14104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8 Rectángulo"/>
          <p:cNvSpPr/>
          <p:nvPr/>
        </p:nvSpPr>
        <p:spPr>
          <a:xfrm>
            <a:off x="5672293" y="2257596"/>
            <a:ext cx="1339567" cy="10367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9 Rectángulo"/>
          <p:cNvSpPr/>
          <p:nvPr/>
        </p:nvSpPr>
        <p:spPr>
          <a:xfrm>
            <a:off x="5809563" y="3376813"/>
            <a:ext cx="1339567" cy="9435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10 Rectángulo"/>
          <p:cNvSpPr/>
          <p:nvPr/>
        </p:nvSpPr>
        <p:spPr>
          <a:xfrm>
            <a:off x="5672293" y="4320334"/>
            <a:ext cx="1339567" cy="11755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11 Rectángulo"/>
          <p:cNvSpPr/>
          <p:nvPr/>
        </p:nvSpPr>
        <p:spPr>
          <a:xfrm>
            <a:off x="5637349" y="5495852"/>
            <a:ext cx="1476837" cy="9901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12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17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6500" name="Picture 4" descr="El tamaño del cerebro juega un rol en el déficit atencional - Scientific  American - Españ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4642" y="2775443"/>
            <a:ext cx="3993091" cy="3194473"/>
          </a:xfrm>
          <a:prstGeom prst="rect">
            <a:avLst/>
          </a:prstGeom>
          <a:noFill/>
        </p:spPr>
      </p:pic>
      <p:sp>
        <p:nvSpPr>
          <p:cNvPr id="8" name="7 Flecha curvada hacia abajo"/>
          <p:cNvSpPr/>
          <p:nvPr/>
        </p:nvSpPr>
        <p:spPr>
          <a:xfrm>
            <a:off x="609600" y="2116648"/>
            <a:ext cx="2895599" cy="99906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solidFill>
                  <a:schemeClr val="tx1"/>
                </a:solidFill>
              </a:rPr>
              <a:t>registrar</a:t>
            </a:r>
            <a:endParaRPr lang="es-ES" sz="2800" b="1" dirty="0">
              <a:solidFill>
                <a:schemeClr val="tx1"/>
              </a:solidFill>
            </a:endParaRPr>
          </a:p>
        </p:txBody>
      </p:sp>
      <p:sp>
        <p:nvSpPr>
          <p:cNvPr id="10" name="9 Flecha curvada hacia abajo"/>
          <p:cNvSpPr/>
          <p:nvPr/>
        </p:nvSpPr>
        <p:spPr>
          <a:xfrm>
            <a:off x="5350843" y="2116648"/>
            <a:ext cx="2895599" cy="99906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solidFill>
                  <a:schemeClr val="tx1"/>
                </a:solidFill>
              </a:rPr>
              <a:t>evocar</a:t>
            </a:r>
            <a:endParaRPr lang="es-ES" sz="2800" b="1" dirty="0">
              <a:solidFill>
                <a:schemeClr val="tx1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457314" y="5629575"/>
            <a:ext cx="20473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/>
              <a:t>conservar</a:t>
            </a:r>
          </a:p>
          <a:p>
            <a:endParaRPr lang="es-ES" sz="2800" dirty="0"/>
          </a:p>
        </p:txBody>
      </p:sp>
      <p:pic>
        <p:nvPicPr>
          <p:cNvPr id="106506" name="Picture 10" descr="Informació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9429" y="42862"/>
            <a:ext cx="2143125" cy="2143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6734" y="1165437"/>
            <a:ext cx="6434667" cy="1289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907627" y="3778071"/>
            <a:ext cx="6532881" cy="120032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chemeClr val="tx1"/>
                </a:solidFill>
              </a:rPr>
              <a:t>doctor, ¿Cuándo tengo que consultar?</a:t>
            </a:r>
            <a:endParaRPr lang="es-ES" sz="3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Motivos de consulta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smtClean="0"/>
              <a:t>Fallos continuados en el tiempo y “nuevos”</a:t>
            </a:r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Muy a menudo referidos por el entorno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657" y="2057416"/>
            <a:ext cx="8132191" cy="3250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130050" name="Picture 2" descr="Factores de riesgo del Alzheimer: qué son y cómo podemos reducirl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4924" y="1355483"/>
            <a:ext cx="6115346" cy="34398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62466" y="414866"/>
            <a:ext cx="8113718" cy="886968"/>
          </a:xfrm>
        </p:spPr>
        <p:txBody>
          <a:bodyPr>
            <a:normAutofit/>
          </a:bodyPr>
          <a:lstStyle/>
          <a:p>
            <a:r>
              <a:rPr lang="es-ES" sz="4400" dirty="0" smtClean="0">
                <a:latin typeface="Calibri"/>
                <a:cs typeface="Calibri"/>
              </a:rPr>
              <a:t>¿Qué ocurre en un cerebro con EA?</a:t>
            </a:r>
            <a:endParaRPr lang="es-ES" sz="4400" dirty="0">
              <a:latin typeface="Calibri"/>
              <a:cs typeface="Calibri"/>
            </a:endParaRPr>
          </a:p>
        </p:txBody>
      </p:sp>
      <p:pic>
        <p:nvPicPr>
          <p:cNvPr id="7" name="Picture 2" descr="Resultado de imagen de alzheim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466" y="1818503"/>
            <a:ext cx="8113718" cy="3771178"/>
          </a:xfrm>
          <a:prstGeom prst="rect">
            <a:avLst/>
          </a:prstGeom>
          <a:noFill/>
        </p:spPr>
      </p:pic>
      <p:sp>
        <p:nvSpPr>
          <p:cNvPr id="8" name="7 Rectángulo"/>
          <p:cNvSpPr/>
          <p:nvPr/>
        </p:nvSpPr>
        <p:spPr>
          <a:xfrm>
            <a:off x="4313734" y="1788122"/>
            <a:ext cx="4062450" cy="38015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6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117762" name="Picture 2" descr="La predisposición genética al alzhéimer tiene una base inmu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585" y="592666"/>
            <a:ext cx="7690771" cy="56964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Factores de riesgo no modificables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Edad</a:t>
            </a:r>
          </a:p>
          <a:p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1413" y="2325790"/>
            <a:ext cx="6859587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Factores de riesgo no modificables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Edad</a:t>
            </a:r>
          </a:p>
          <a:p>
            <a:r>
              <a:rPr lang="es-ES" dirty="0" smtClean="0"/>
              <a:t>Algo más frecuente entre las mujeres</a:t>
            </a:r>
          </a:p>
          <a:p>
            <a:r>
              <a:rPr lang="es-ES" dirty="0" smtClean="0"/>
              <a:t>Genética </a:t>
            </a:r>
          </a:p>
          <a:p>
            <a:pPr lvl="1"/>
            <a:r>
              <a:rPr lang="es-ES" dirty="0" smtClean="0"/>
              <a:t>E. Alzheimer de inicio temprano (&lt;10%)</a:t>
            </a:r>
          </a:p>
          <a:p>
            <a:pPr lvl="2"/>
            <a:r>
              <a:rPr lang="es-ES" dirty="0" err="1" smtClean="0"/>
              <a:t>Monogénica</a:t>
            </a:r>
            <a:endParaRPr lang="es-ES" dirty="0" smtClean="0"/>
          </a:p>
          <a:p>
            <a:pPr lvl="2"/>
            <a:r>
              <a:rPr lang="es-ES" dirty="0" err="1" smtClean="0"/>
              <a:t>Autosómica</a:t>
            </a:r>
            <a:r>
              <a:rPr lang="es-ES" dirty="0" smtClean="0"/>
              <a:t> dominante </a:t>
            </a:r>
          </a:p>
          <a:p>
            <a:pPr lvl="1"/>
            <a:r>
              <a:rPr lang="es-ES" dirty="0" smtClean="0"/>
              <a:t>E. Alzheimer esporádica </a:t>
            </a:r>
          </a:p>
          <a:p>
            <a:pPr lvl="2"/>
            <a:r>
              <a:rPr lang="es-ES" dirty="0" smtClean="0"/>
              <a:t>1 familiar directo afecto RR 1,73 </a:t>
            </a:r>
          </a:p>
          <a:p>
            <a:pPr lvl="2"/>
            <a:r>
              <a:rPr lang="es-ES" dirty="0" smtClean="0"/>
              <a:t>4 o más familiares afectos RR 14,77 </a:t>
            </a:r>
          </a:p>
          <a:p>
            <a:pPr lvl="2"/>
            <a:r>
              <a:rPr lang="es-ES" dirty="0" smtClean="0"/>
              <a:t>La carga genética parece influir más en varones que en mujeres.</a:t>
            </a:r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279206" y="6256968"/>
            <a:ext cx="896735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dirty="0" err="1" smtClean="0"/>
              <a:t>Relative</a:t>
            </a:r>
            <a:r>
              <a:rPr lang="es-ES" sz="1100" dirty="0" smtClean="0"/>
              <a:t> </a:t>
            </a:r>
            <a:r>
              <a:rPr lang="es-ES" sz="1100" dirty="0" err="1" smtClean="0"/>
              <a:t>risk</a:t>
            </a:r>
            <a:r>
              <a:rPr lang="es-ES" sz="1100" dirty="0" smtClean="0"/>
              <a:t> </a:t>
            </a:r>
            <a:r>
              <a:rPr lang="es-ES" sz="1100" dirty="0" err="1" smtClean="0"/>
              <a:t>for</a:t>
            </a:r>
            <a:r>
              <a:rPr lang="es-ES" sz="1100" dirty="0" smtClean="0"/>
              <a:t> Alzheimer </a:t>
            </a:r>
            <a:r>
              <a:rPr lang="es-ES" sz="1100" dirty="0" err="1" smtClean="0"/>
              <a:t>disease</a:t>
            </a:r>
            <a:r>
              <a:rPr lang="es-ES" sz="1100" dirty="0" smtClean="0"/>
              <a:t> </a:t>
            </a:r>
            <a:r>
              <a:rPr lang="es-ES" sz="1100" dirty="0" err="1" smtClean="0"/>
              <a:t>based</a:t>
            </a:r>
            <a:r>
              <a:rPr lang="es-ES" sz="1100" dirty="0" smtClean="0"/>
              <a:t> </a:t>
            </a:r>
            <a:r>
              <a:rPr lang="es-ES" sz="1100" dirty="0" err="1" smtClean="0"/>
              <a:t>on</a:t>
            </a:r>
            <a:r>
              <a:rPr lang="es-ES" sz="1100" dirty="0" smtClean="0"/>
              <a:t> complete </a:t>
            </a:r>
            <a:r>
              <a:rPr lang="es-ES" sz="1100" dirty="0" err="1" smtClean="0"/>
              <a:t>family</a:t>
            </a:r>
            <a:r>
              <a:rPr lang="es-ES" sz="1100" dirty="0" smtClean="0"/>
              <a:t> </a:t>
            </a:r>
            <a:r>
              <a:rPr lang="es-ES" sz="1100" dirty="0" err="1" smtClean="0"/>
              <a:t>history</a:t>
            </a:r>
            <a:r>
              <a:rPr lang="es-ES" sz="1100" dirty="0" smtClean="0"/>
              <a:t>. </a:t>
            </a:r>
            <a:r>
              <a:rPr lang="es-ES" sz="1100" dirty="0" err="1" smtClean="0"/>
              <a:t>Neurology</a:t>
            </a:r>
            <a:r>
              <a:rPr lang="es-ES" sz="1100" dirty="0" smtClean="0"/>
              <a:t> </a:t>
            </a:r>
            <a:r>
              <a:rPr lang="es-ES" sz="1100" dirty="0" err="1" smtClean="0"/>
              <a:t>April</a:t>
            </a:r>
            <a:r>
              <a:rPr lang="es-ES" sz="1100" dirty="0" smtClean="0"/>
              <a:t> 09, 2019; 92 (15) </a:t>
            </a:r>
            <a:r>
              <a:rPr lang="es-ES" sz="1100" dirty="0" err="1" smtClean="0"/>
              <a:t>Cannon</a:t>
            </a:r>
            <a:r>
              <a:rPr lang="es-ES" sz="1100" dirty="0" smtClean="0"/>
              <a:t>-Albright el al</a:t>
            </a:r>
            <a:endParaRPr lang="es-ES" sz="1100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132098" name="Picture 2" descr="Vector Transparente PNG Y SVG De Ilustración De La Cadena De Ad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265598">
            <a:off x="5777094" y="2234109"/>
            <a:ext cx="2922543" cy="29225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Factores de riesgo modificables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168745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es-ES" b="1" dirty="0" smtClean="0"/>
              <a:t>Ojo!!!! también van a influir en que el desarrollo de la enfermedad sea mas rápido, por lo que formarán parte esencial del tratamiento </a:t>
            </a:r>
            <a:endParaRPr lang="es-ES" b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128004" name="AutoShape 4" descr="Prevención de la violencia - OPS/OMS | Organización Panamericana de la Salu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28006" name="Picture 6" descr="Prevención de la violencia - OPS/OMS | Organización Panamericana de la Salu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755322"/>
            <a:ext cx="7668641" cy="23005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389466" y="1659466"/>
            <a:ext cx="6946674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ENFERMEDADES CARDIOVASCULARES</a:t>
            </a:r>
            <a:endParaRPr lang="es-ES" sz="2400" b="1" dirty="0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477821" y="414697"/>
            <a:ext cx="7325989" cy="886968"/>
          </a:xfrm>
        </p:spPr>
        <p:txBody>
          <a:bodyPr>
            <a:normAutofit/>
          </a:bodyPr>
          <a:lstStyle/>
          <a:p>
            <a:r>
              <a:rPr lang="es-ES" sz="4400" dirty="0" smtClean="0">
                <a:latin typeface="Calibri"/>
                <a:cs typeface="Calibri"/>
              </a:rPr>
              <a:t>Factores de riesgo modificables</a:t>
            </a:r>
            <a:endParaRPr lang="es-ES" sz="4400" dirty="0">
              <a:latin typeface="Calibri"/>
              <a:cs typeface="Calibri"/>
            </a:endParaRPr>
          </a:p>
        </p:txBody>
      </p:sp>
      <p:sp>
        <p:nvSpPr>
          <p:cNvPr id="6" name="Marcador de contenido 2"/>
          <p:cNvSpPr>
            <a:spLocks noGrp="1"/>
          </p:cNvSpPr>
          <p:nvPr>
            <p:ph sz="quarter" idx="1"/>
          </p:nvPr>
        </p:nvSpPr>
        <p:spPr>
          <a:xfrm>
            <a:off x="423833" y="2414426"/>
            <a:ext cx="5790244" cy="364571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228600" lvl="1" indent="0">
              <a:lnSpc>
                <a:spcPct val="150000"/>
              </a:lnSpc>
            </a:pPr>
            <a:r>
              <a:rPr lang="es-ES" sz="2400" dirty="0" smtClean="0"/>
              <a:t>Las enfermedades crónicas como la </a:t>
            </a:r>
            <a:r>
              <a:rPr lang="es-ES" sz="2400" b="1" dirty="0" smtClean="0"/>
              <a:t>HIPERTENSION ATERIAL,</a:t>
            </a:r>
            <a:r>
              <a:rPr lang="es-ES" sz="2400" dirty="0" smtClean="0"/>
              <a:t> DIABETES y </a:t>
            </a:r>
            <a:r>
              <a:rPr lang="es-ES" sz="2400" dirty="0" err="1" smtClean="0"/>
              <a:t>dislipemia</a:t>
            </a:r>
            <a:r>
              <a:rPr lang="es-ES" sz="2400" dirty="0" smtClean="0"/>
              <a:t> aumentan el riesgo. </a:t>
            </a:r>
          </a:p>
          <a:p>
            <a:pPr marL="228600" lvl="1" indent="0">
              <a:lnSpc>
                <a:spcPct val="150000"/>
              </a:lnSpc>
            </a:pPr>
            <a:r>
              <a:rPr lang="es-ES" sz="2400" dirty="0" smtClean="0"/>
              <a:t>Siga el control que su médico le sugiere y no deje de tomar el tratamiento prescrito...</a:t>
            </a:r>
            <a:endParaRPr lang="es-ES" sz="2400" dirty="0" smtClean="0">
              <a:latin typeface="Calibri"/>
              <a:cs typeface="Calibri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0284" y="3486441"/>
            <a:ext cx="2300611" cy="1007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483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43668A-AC51-4DB1-8B66-797883B9FA1A}" type="slidenum">
              <a:rPr lang="es-ES" smtClean="0"/>
              <a:pPr>
                <a:defRPr/>
              </a:pPr>
              <a:t>49</a:t>
            </a:fld>
            <a:endParaRPr lang="es-ES" dirty="0"/>
          </a:p>
        </p:txBody>
      </p:sp>
      <p:pic>
        <p:nvPicPr>
          <p:cNvPr id="1026" name="Picture 2" descr="Imag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44624"/>
            <a:ext cx="6768752" cy="67687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¿Cuál es la principal función del cerebro?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smtClean="0"/>
              <a:t>Predecir</a:t>
            </a:r>
          </a:p>
          <a:p>
            <a:r>
              <a:rPr lang="es-ES" dirty="0" smtClean="0"/>
              <a:t>Relacionarse</a:t>
            </a:r>
          </a:p>
          <a:p>
            <a:r>
              <a:rPr lang="es-ES" dirty="0" smtClean="0"/>
              <a:t>Anticiparse</a:t>
            </a:r>
          </a:p>
          <a:p>
            <a:r>
              <a:rPr lang="es-ES" dirty="0" smtClean="0"/>
              <a:t>Decidir</a:t>
            </a:r>
          </a:p>
          <a:p>
            <a:r>
              <a:rPr lang="es-ES" dirty="0" smtClean="0"/>
              <a:t>….</a:t>
            </a: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05476" name="Picture 4" descr="Fotorrelato: Mecano: Entre el cielo y el suelo | Actualidad | EL PAÍ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366" y="2779894"/>
            <a:ext cx="4039701" cy="34513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389467" y="1659466"/>
            <a:ext cx="4182533" cy="52322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 smtClean="0"/>
              <a:t>EJERCICIO FÍSICO</a:t>
            </a:r>
            <a:endParaRPr lang="es-ES" sz="2800" dirty="0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477821" y="414697"/>
            <a:ext cx="6809458" cy="886968"/>
          </a:xfrm>
        </p:spPr>
        <p:txBody>
          <a:bodyPr>
            <a:normAutofit fontScale="90000"/>
          </a:bodyPr>
          <a:lstStyle/>
          <a:p>
            <a:r>
              <a:rPr lang="es-ES" sz="4400" dirty="0" smtClean="0">
                <a:latin typeface="Calibri"/>
                <a:cs typeface="Calibri"/>
              </a:rPr>
              <a:t>Factores de riesgo modificables</a:t>
            </a:r>
            <a:endParaRPr lang="es-ES" sz="4400" dirty="0">
              <a:latin typeface="Calibri"/>
              <a:cs typeface="Calibri"/>
            </a:endParaRPr>
          </a:p>
        </p:txBody>
      </p:sp>
      <p:sp>
        <p:nvSpPr>
          <p:cNvPr id="6" name="Marcador de contenido 2"/>
          <p:cNvSpPr>
            <a:spLocks noGrp="1"/>
          </p:cNvSpPr>
          <p:nvPr>
            <p:ph sz="quarter" idx="1"/>
          </p:nvPr>
        </p:nvSpPr>
        <p:spPr>
          <a:xfrm>
            <a:off x="961342" y="2414426"/>
            <a:ext cx="5816379" cy="339552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228600" lvl="1" indent="0">
              <a:lnSpc>
                <a:spcPct val="150000"/>
              </a:lnSpc>
            </a:pPr>
            <a:r>
              <a:rPr lang="es-ES" sz="2400" dirty="0" smtClean="0"/>
              <a:t>Junto con la hipertensión, el elemento con mayor evidencia para la protección de demencia, en especial de E. Alzheimer. </a:t>
            </a:r>
          </a:p>
          <a:p>
            <a:pPr marL="228600" lvl="1" indent="0">
              <a:lnSpc>
                <a:spcPct val="150000"/>
              </a:lnSpc>
            </a:pPr>
            <a:r>
              <a:rPr lang="es-ES" sz="2400" dirty="0" smtClean="0"/>
              <a:t>No está definido cuanto ni cual</a:t>
            </a:r>
          </a:p>
          <a:p>
            <a:pPr marL="228600" lvl="1" indent="0">
              <a:lnSpc>
                <a:spcPct val="150000"/>
              </a:lnSpc>
            </a:pPr>
            <a:r>
              <a:rPr lang="es-ES" sz="2400" dirty="0" smtClean="0"/>
              <a:t>Cualquier ejercicio es mejor que nada, ¡cada paso cuenta!</a:t>
            </a:r>
            <a:endParaRPr lang="es-ES" sz="2400" dirty="0" smtClean="0">
              <a:latin typeface="Calibri"/>
              <a:cs typeface="Calibri"/>
            </a:endParaRPr>
          </a:p>
        </p:txBody>
      </p:sp>
      <p:pic>
        <p:nvPicPr>
          <p:cNvPr id="15362" name="Picture 2" descr="Resultado de imagen de haciendo ejercicio 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5193" y="242047"/>
            <a:ext cx="2050993" cy="2050994"/>
          </a:xfrm>
          <a:prstGeom prst="rect">
            <a:avLst/>
          </a:prstGeom>
          <a:noFill/>
        </p:spPr>
      </p:pic>
      <p:sp>
        <p:nvSpPr>
          <p:cNvPr id="8" name="7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50178" name="Picture 2" descr="Huerto Urbano - Asociacion Semina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4716" y="5171833"/>
            <a:ext cx="2905125" cy="15716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483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990" y="0"/>
            <a:ext cx="6162675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238990" y="5829300"/>
            <a:ext cx="865562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Relationship between physical activity, cognition, and Alzheimer pathology in </a:t>
            </a:r>
            <a:r>
              <a:rPr lang="en-US" b="1" dirty="0" err="1" smtClean="0"/>
              <a:t>autosomal</a:t>
            </a:r>
            <a:r>
              <a:rPr lang="en-US" b="1" dirty="0" smtClean="0"/>
              <a:t> dominant Alzheimer's disease</a:t>
            </a:r>
            <a:endParaRPr lang="en-US" sz="1400" b="1" dirty="0" smtClean="0"/>
          </a:p>
          <a:p>
            <a:r>
              <a:rPr lang="es-ES" sz="1400" dirty="0" smtClean="0"/>
              <a:t>https://www.alzheimersanddementia.com/article/S1552-5260(18)33248-5/fulltext?rss=yes</a:t>
            </a:r>
            <a:endParaRPr lang="es-E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0070" y="0"/>
            <a:ext cx="3443930" cy="1407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6"/>
          <p:cNvSpPr txBox="1">
            <a:spLocks/>
          </p:cNvSpPr>
          <p:nvPr/>
        </p:nvSpPr>
        <p:spPr>
          <a:xfrm>
            <a:off x="477821" y="414697"/>
            <a:ext cx="6809458" cy="886968"/>
          </a:xfrm>
          <a:prstGeom prst="rect">
            <a:avLst/>
          </a:prstGeom>
        </p:spPr>
        <p:txBody>
          <a:bodyPr vert="horz" anchor="b"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Factores de riesgo modificables</a:t>
            </a:r>
            <a:endParaRPr kumimoji="0" lang="es-ES" sz="4400" b="0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pic>
        <p:nvPicPr>
          <p:cNvPr id="15365" name="Picture 5" descr="Imagen relacionada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537" y="198219"/>
            <a:ext cx="3020894" cy="1809875"/>
          </a:xfrm>
          <a:prstGeom prst="rect">
            <a:avLst/>
          </a:prstGeom>
          <a:noFill/>
        </p:spPr>
      </p:pic>
      <p:sp>
        <p:nvSpPr>
          <p:cNvPr id="5" name="CuadroTexto 4"/>
          <p:cNvSpPr txBox="1"/>
          <p:nvPr/>
        </p:nvSpPr>
        <p:spPr>
          <a:xfrm>
            <a:off x="389467" y="1659466"/>
            <a:ext cx="4182533" cy="52322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 smtClean="0"/>
              <a:t>LA SOLEDAD</a:t>
            </a:r>
            <a:endParaRPr lang="es-ES" sz="2800" dirty="0"/>
          </a:p>
        </p:txBody>
      </p:sp>
      <p:sp>
        <p:nvSpPr>
          <p:cNvPr id="6" name="Marcador de contenido 2"/>
          <p:cNvSpPr>
            <a:spLocks noGrp="1"/>
          </p:cNvSpPr>
          <p:nvPr>
            <p:ph sz="quarter" idx="1"/>
          </p:nvPr>
        </p:nvSpPr>
        <p:spPr>
          <a:xfrm>
            <a:off x="975302" y="2414426"/>
            <a:ext cx="5790244" cy="339552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228600" lvl="1" indent="0">
              <a:lnSpc>
                <a:spcPct val="150000"/>
              </a:lnSpc>
            </a:pPr>
            <a:r>
              <a:rPr lang="es-ES" sz="2400" dirty="0" smtClean="0"/>
              <a:t>Epidemia del siglo XXI, + en ancianos</a:t>
            </a:r>
          </a:p>
          <a:p>
            <a:pPr marL="228600" lvl="1" indent="0">
              <a:lnSpc>
                <a:spcPct val="150000"/>
              </a:lnSpc>
            </a:pPr>
            <a:r>
              <a:rPr lang="es-ES" sz="2400" dirty="0" smtClean="0"/>
              <a:t> Socializarse, participar en actividades </a:t>
            </a:r>
          </a:p>
          <a:p>
            <a:pPr marL="457200" lvl="2" indent="0">
              <a:lnSpc>
                <a:spcPct val="150000"/>
              </a:lnSpc>
            </a:pPr>
            <a:r>
              <a:rPr lang="es-ES" sz="2400" dirty="0" smtClean="0"/>
              <a:t>parte del ser humano </a:t>
            </a:r>
          </a:p>
          <a:p>
            <a:pPr marL="457200" lvl="2" indent="0">
              <a:lnSpc>
                <a:spcPct val="150000"/>
              </a:lnSpc>
            </a:pPr>
            <a:r>
              <a:rPr lang="es-ES" sz="2400" dirty="0" smtClean="0"/>
              <a:t>proteger del desarrollo de trastornos cognitivos </a:t>
            </a:r>
            <a:endParaRPr lang="es-ES" sz="2400" dirty="0" smtClean="0">
              <a:latin typeface="Calibri"/>
              <a:cs typeface="Calibri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9467" y="5988990"/>
            <a:ext cx="6831386" cy="869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83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389467" y="1659466"/>
            <a:ext cx="4182533" cy="52322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 smtClean="0"/>
              <a:t>LA EDUCACIÓN</a:t>
            </a:r>
            <a:endParaRPr lang="es-ES" sz="2800" dirty="0"/>
          </a:p>
        </p:txBody>
      </p:sp>
      <p:sp>
        <p:nvSpPr>
          <p:cNvPr id="6" name="Marcador de contenido 2"/>
          <p:cNvSpPr>
            <a:spLocks noGrp="1"/>
          </p:cNvSpPr>
          <p:nvPr>
            <p:ph sz="quarter" idx="1"/>
          </p:nvPr>
        </p:nvSpPr>
        <p:spPr>
          <a:xfrm>
            <a:off x="975302" y="2414426"/>
            <a:ext cx="5790244" cy="262373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228600" lvl="1" indent="0">
              <a:lnSpc>
                <a:spcPct val="150000"/>
              </a:lnSpc>
            </a:pPr>
            <a:r>
              <a:rPr lang="es-ES" sz="2400" dirty="0" smtClean="0"/>
              <a:t>Muchos estudios realizados</a:t>
            </a:r>
          </a:p>
          <a:p>
            <a:pPr marL="228600" lvl="1" indent="0">
              <a:lnSpc>
                <a:spcPct val="150000"/>
              </a:lnSpc>
            </a:pPr>
            <a:r>
              <a:rPr lang="es-ES" sz="2400" dirty="0" smtClean="0"/>
              <a:t>Reserva cognitiva</a:t>
            </a:r>
          </a:p>
          <a:p>
            <a:pPr marL="228600" lvl="1" indent="0">
              <a:lnSpc>
                <a:spcPct val="150000"/>
              </a:lnSpc>
            </a:pPr>
            <a:r>
              <a:rPr lang="es-ES" sz="2400" dirty="0" smtClean="0"/>
              <a:t>Evita la expresividad clínica de la EA</a:t>
            </a:r>
          </a:p>
          <a:p>
            <a:pPr marL="228600" lvl="1" indent="0">
              <a:lnSpc>
                <a:spcPct val="150000"/>
              </a:lnSpc>
            </a:pPr>
            <a:r>
              <a:rPr lang="es-ES" sz="2400" dirty="0" smtClean="0"/>
              <a:t>Cada año adicional de educación reduce un 7% el riesgo de demencia</a:t>
            </a:r>
            <a:endParaRPr lang="es-ES" sz="2400" dirty="0" smtClean="0">
              <a:latin typeface="Calibri"/>
              <a:cs typeface="Calibri"/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082" y="5227765"/>
            <a:ext cx="4765301" cy="1630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10" name="Título 6"/>
          <p:cNvSpPr>
            <a:spLocks noGrp="1"/>
          </p:cNvSpPr>
          <p:nvPr>
            <p:ph type="title"/>
          </p:nvPr>
        </p:nvSpPr>
        <p:spPr>
          <a:xfrm>
            <a:off x="477821" y="414697"/>
            <a:ext cx="6809458" cy="886968"/>
          </a:xfrm>
        </p:spPr>
        <p:txBody>
          <a:bodyPr>
            <a:normAutofit fontScale="90000"/>
          </a:bodyPr>
          <a:lstStyle/>
          <a:p>
            <a:r>
              <a:rPr lang="es-ES" sz="4400" dirty="0" smtClean="0">
                <a:latin typeface="Calibri"/>
                <a:cs typeface="Calibri"/>
              </a:rPr>
              <a:t>Factores de riesgo modificables</a:t>
            </a:r>
            <a:endParaRPr lang="es-ES" sz="4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483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389466" y="1659466"/>
            <a:ext cx="5036593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LA  ACTIVIDAD INTELECTUAL</a:t>
            </a:r>
            <a:endParaRPr lang="es-ES" sz="2400" dirty="0"/>
          </a:p>
        </p:txBody>
      </p:sp>
      <p:sp>
        <p:nvSpPr>
          <p:cNvPr id="6" name="Marcador de contenido 2"/>
          <p:cNvSpPr>
            <a:spLocks noGrp="1"/>
          </p:cNvSpPr>
          <p:nvPr>
            <p:ph sz="quarter" idx="1"/>
          </p:nvPr>
        </p:nvSpPr>
        <p:spPr>
          <a:xfrm>
            <a:off x="969460" y="2414426"/>
            <a:ext cx="6031627" cy="339552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28600" lvl="1" indent="0">
              <a:lnSpc>
                <a:spcPct val="150000"/>
              </a:lnSpc>
            </a:pPr>
            <a:r>
              <a:rPr lang="es-ES" sz="2400" dirty="0" smtClean="0"/>
              <a:t>Participa en el desarrollo del cerebro y en la mejora de la reserva cognitiva. </a:t>
            </a:r>
          </a:p>
          <a:p>
            <a:pPr marL="228600" lvl="1" indent="0">
              <a:lnSpc>
                <a:spcPct val="150000"/>
              </a:lnSpc>
            </a:pPr>
            <a:r>
              <a:rPr lang="es-ES" sz="2400" dirty="0" smtClean="0"/>
              <a:t>Incluidas actividades de ocio y culturales en la edad madura </a:t>
            </a:r>
          </a:p>
          <a:p>
            <a:pPr marL="228600" lvl="1" indent="0">
              <a:lnSpc>
                <a:spcPct val="150000"/>
              </a:lnSpc>
            </a:pPr>
            <a:r>
              <a:rPr lang="es-ES" sz="2400" dirty="0" smtClean="0"/>
              <a:t>NUNCA es tarde para empezar!</a:t>
            </a:r>
            <a:endParaRPr lang="es-ES" sz="2400" dirty="0" smtClean="0">
              <a:latin typeface="Calibri"/>
              <a:cs typeface="Calibri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10" name="Título 6"/>
          <p:cNvSpPr>
            <a:spLocks noGrp="1"/>
          </p:cNvSpPr>
          <p:nvPr>
            <p:ph type="title"/>
          </p:nvPr>
        </p:nvSpPr>
        <p:spPr>
          <a:xfrm>
            <a:off x="477821" y="414697"/>
            <a:ext cx="6809458" cy="886968"/>
          </a:xfrm>
        </p:spPr>
        <p:txBody>
          <a:bodyPr>
            <a:normAutofit fontScale="90000"/>
          </a:bodyPr>
          <a:lstStyle/>
          <a:p>
            <a:r>
              <a:rPr lang="es-ES" sz="4400" dirty="0" smtClean="0">
                <a:latin typeface="Calibri"/>
                <a:cs typeface="Calibri"/>
              </a:rPr>
              <a:t>Factores de riesgo modificables</a:t>
            </a:r>
            <a:endParaRPr lang="es-ES" sz="4400" dirty="0">
              <a:latin typeface="Calibri"/>
              <a:cs typeface="Calibri"/>
            </a:endParaRPr>
          </a:p>
        </p:txBody>
      </p:sp>
      <p:sp>
        <p:nvSpPr>
          <p:cNvPr id="44034" name="AutoShape 2" descr="Un gimnasio para entrenar el cerebro - Entre Estudiant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4036" name="AutoShape 4" descr="Un gimnasio para entrenar el cerebro - Entre Estudiant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4038" name="AutoShape 6" descr="Un gimnasio para entrenar el cerebro - Entre Estudiant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4040" name="AutoShape 8" descr="Un gimnasio para entrenar el cerebro - Entre Estudiant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4042" name="Picture 10" descr="A entrenar las neuronas!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581" y="1146447"/>
            <a:ext cx="2142907" cy="12306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483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389467" y="1659466"/>
            <a:ext cx="425425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DIETA SALUDABLE</a:t>
            </a:r>
            <a:endParaRPr lang="es-ES" sz="2400" dirty="0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10" name="Título 6"/>
          <p:cNvSpPr txBox="1">
            <a:spLocks/>
          </p:cNvSpPr>
          <p:nvPr/>
        </p:nvSpPr>
        <p:spPr>
          <a:xfrm>
            <a:off x="477821" y="414697"/>
            <a:ext cx="6809458" cy="886968"/>
          </a:xfrm>
          <a:prstGeom prst="rect">
            <a:avLst/>
          </a:prstGeom>
        </p:spPr>
        <p:txBody>
          <a:bodyPr vert="horz" anchor="b"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Factores de riesgo modificables</a:t>
            </a:r>
            <a:endParaRPr kumimoji="0" lang="es-ES" sz="4400" b="0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1124" y="2275530"/>
            <a:ext cx="5361442" cy="4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483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389466" y="1659466"/>
            <a:ext cx="5036593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ALCOHOL Y TABACO</a:t>
            </a:r>
            <a:endParaRPr lang="es-ES" sz="2400" dirty="0"/>
          </a:p>
        </p:txBody>
      </p:sp>
      <p:sp>
        <p:nvSpPr>
          <p:cNvPr id="6" name="Marcador de contenido 2"/>
          <p:cNvSpPr>
            <a:spLocks noGrp="1"/>
          </p:cNvSpPr>
          <p:nvPr>
            <p:ph sz="quarter" idx="1"/>
          </p:nvPr>
        </p:nvSpPr>
        <p:spPr>
          <a:xfrm>
            <a:off x="975302" y="2414426"/>
            <a:ext cx="5790244" cy="364571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228600" lvl="1" indent="0">
              <a:lnSpc>
                <a:spcPct val="150000"/>
              </a:lnSpc>
            </a:pPr>
            <a:r>
              <a:rPr lang="es-ES" sz="2400" dirty="0" smtClean="0"/>
              <a:t>Abandone el TABACO, no solo evitará el desarrollo de demencia, también otras enfermedades oncológicas y cardiovasculares. </a:t>
            </a:r>
          </a:p>
          <a:p>
            <a:pPr marL="228600" lvl="1" indent="0">
              <a:lnSpc>
                <a:spcPct val="150000"/>
              </a:lnSpc>
            </a:pPr>
            <a:r>
              <a:rPr lang="es-ES" sz="2400" dirty="0" smtClean="0"/>
              <a:t>Hay datos de que los fumadores pasivos pueden tener mayor riesgo de demencia: seamos respetuosos</a:t>
            </a:r>
          </a:p>
          <a:p>
            <a:pPr marL="228600" lvl="1" indent="0">
              <a:lnSpc>
                <a:spcPct val="150000"/>
              </a:lnSpc>
            </a:pPr>
            <a:r>
              <a:rPr lang="es-ES" sz="2400" dirty="0" smtClean="0">
                <a:latin typeface="Calibri"/>
                <a:cs typeface="Calibri"/>
              </a:rPr>
              <a:t>Reduzca el consumo de alcohol</a:t>
            </a:r>
          </a:p>
        </p:txBody>
      </p:sp>
      <p:pic>
        <p:nvPicPr>
          <p:cNvPr id="72706" name="Picture 2" descr="Resultado de imagen de alcohol y tabaco 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1327" y="1521403"/>
            <a:ext cx="1787289" cy="1199455"/>
          </a:xfrm>
          <a:prstGeom prst="rect">
            <a:avLst/>
          </a:prstGeom>
          <a:noFill/>
        </p:spPr>
      </p:pic>
      <p:sp>
        <p:nvSpPr>
          <p:cNvPr id="8" name="7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10" name="Título 6"/>
          <p:cNvSpPr txBox="1">
            <a:spLocks/>
          </p:cNvSpPr>
          <p:nvPr/>
        </p:nvSpPr>
        <p:spPr>
          <a:xfrm>
            <a:off x="477821" y="414697"/>
            <a:ext cx="6809458" cy="886968"/>
          </a:xfrm>
          <a:prstGeom prst="rect">
            <a:avLst/>
          </a:prstGeom>
        </p:spPr>
        <p:txBody>
          <a:bodyPr vert="horz" anchor="b"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Factores de riesgo modificables</a:t>
            </a:r>
            <a:endParaRPr kumimoji="0" lang="es-ES" sz="4400" b="0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pic>
        <p:nvPicPr>
          <p:cNvPr id="38914" name="Picture 2" descr="Todos los venenos matan instantáneamente? • Quimicafacil.ne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54126" y="3139934"/>
            <a:ext cx="1478440" cy="22767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483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13" y="1757363"/>
            <a:ext cx="8791575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389466" y="1659466"/>
            <a:ext cx="5758785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CONTAMINACIÓN ATMOSFÉRICA</a:t>
            </a:r>
            <a:endParaRPr lang="es-ES" sz="2400" dirty="0"/>
          </a:p>
        </p:txBody>
      </p:sp>
      <p:sp>
        <p:nvSpPr>
          <p:cNvPr id="6" name="Marcador de contenido 2"/>
          <p:cNvSpPr>
            <a:spLocks noGrp="1"/>
          </p:cNvSpPr>
          <p:nvPr>
            <p:ph sz="quarter" idx="1"/>
          </p:nvPr>
        </p:nvSpPr>
        <p:spPr>
          <a:xfrm>
            <a:off x="975302" y="2414426"/>
            <a:ext cx="5790244" cy="300230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28600" lvl="1" indent="0">
              <a:lnSpc>
                <a:spcPct val="150000"/>
              </a:lnSpc>
            </a:pPr>
            <a:r>
              <a:rPr lang="es-ES" sz="2400" dirty="0" smtClean="0"/>
              <a:t>Es un factor de riesgo modificable a veces más como sociedad que como individuos.</a:t>
            </a:r>
          </a:p>
          <a:p>
            <a:pPr marL="228600" lvl="1" indent="0">
              <a:lnSpc>
                <a:spcPct val="150000"/>
              </a:lnSpc>
            </a:pPr>
            <a:r>
              <a:rPr lang="es-ES" sz="2400" dirty="0" smtClean="0">
                <a:latin typeface="Calibri"/>
                <a:cs typeface="Calibri"/>
              </a:rPr>
              <a:t>Démosle espacio a las personas en detrimento de los vehículos a motor</a:t>
            </a: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10" name="Título 6"/>
          <p:cNvSpPr txBox="1">
            <a:spLocks/>
          </p:cNvSpPr>
          <p:nvPr/>
        </p:nvSpPr>
        <p:spPr>
          <a:xfrm>
            <a:off x="477821" y="414697"/>
            <a:ext cx="6809458" cy="886968"/>
          </a:xfrm>
          <a:prstGeom prst="rect">
            <a:avLst/>
          </a:prstGeom>
        </p:spPr>
        <p:txBody>
          <a:bodyPr vert="horz" anchor="b"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Factores de riesgo modificables</a:t>
            </a:r>
            <a:endParaRPr kumimoji="0" lang="es-ES" sz="4400" b="0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pic>
        <p:nvPicPr>
          <p:cNvPr id="38914" name="Picture 2" descr="Todos los venenos matan instantáneamente? • Quimicafacil.n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9796" y="2836624"/>
            <a:ext cx="1478440" cy="2276797"/>
          </a:xfrm>
          <a:prstGeom prst="rect">
            <a:avLst/>
          </a:prstGeom>
          <a:noFill/>
        </p:spPr>
      </p:pic>
      <p:pic>
        <p:nvPicPr>
          <p:cNvPr id="128002" name="Picture 2" descr="Cáncer cerebral podría ser causado por contaminación de coches - Grupo  Mileni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5546" y="1301665"/>
            <a:ext cx="2089874" cy="1393976"/>
          </a:xfrm>
          <a:prstGeom prst="rect">
            <a:avLst/>
          </a:prstGeom>
          <a:noFill/>
        </p:spPr>
      </p:pic>
      <p:sp>
        <p:nvSpPr>
          <p:cNvPr id="44034" name="AutoShape 2" descr="También se aprende a ser peatón - Manual Movilidad"/>
          <p:cNvSpPr>
            <a:spLocks noChangeAspect="1" noChangeArrowheads="1"/>
          </p:cNvSpPr>
          <p:nvPr/>
        </p:nvSpPr>
        <p:spPr bwMode="auto">
          <a:xfrm>
            <a:off x="155575" y="-890588"/>
            <a:ext cx="1857375" cy="18573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4036" name="AutoShape 4" descr="También se aprende a ser peatón - Manual Movilida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4038" name="AutoShape 6" descr="También se aprende a ser peatón - Manual Movilida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4040" name="Picture 8" descr="Peatón caminando - Iconos gratis de persona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6610" y="5657181"/>
            <a:ext cx="1056439" cy="1056439"/>
          </a:xfrm>
          <a:prstGeom prst="rect">
            <a:avLst/>
          </a:prstGeom>
          <a:noFill/>
        </p:spPr>
      </p:pic>
      <p:pic>
        <p:nvPicPr>
          <p:cNvPr id="44042" name="Picture 10" descr="Dibujo De Ciclista Para Colorear - Ultra Coloring Page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71384" y="5536860"/>
            <a:ext cx="1362921" cy="13629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483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389467" y="1659466"/>
            <a:ext cx="4711452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REVISE SU TRATAMIENTO</a:t>
            </a:r>
            <a:endParaRPr lang="es-ES" sz="2400" dirty="0"/>
          </a:p>
        </p:txBody>
      </p:sp>
      <p:sp>
        <p:nvSpPr>
          <p:cNvPr id="6" name="Marcador de contenido 2"/>
          <p:cNvSpPr>
            <a:spLocks noGrp="1"/>
          </p:cNvSpPr>
          <p:nvPr>
            <p:ph sz="quarter" idx="1"/>
          </p:nvPr>
        </p:nvSpPr>
        <p:spPr>
          <a:xfrm>
            <a:off x="975302" y="2414426"/>
            <a:ext cx="5790244" cy="364571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28600" lvl="1" indent="0">
              <a:lnSpc>
                <a:spcPct val="150000"/>
              </a:lnSpc>
            </a:pPr>
            <a:r>
              <a:rPr lang="es-ES" sz="2400" dirty="0" smtClean="0"/>
              <a:t>Algunos fármacos empeoran el rendimiento cognitivo e incluso podrían influir en el desarrollo de deterioro cognitivo. </a:t>
            </a:r>
          </a:p>
          <a:p>
            <a:pPr marL="228600" lvl="1" indent="0">
              <a:lnSpc>
                <a:spcPct val="150000"/>
              </a:lnSpc>
            </a:pPr>
            <a:r>
              <a:rPr lang="es-ES" sz="2400" dirty="0" smtClean="0"/>
              <a:t>En este caso MENOS (pastillas) es MAS (salud).</a:t>
            </a:r>
            <a:endParaRPr lang="es-ES" sz="2400" dirty="0" smtClean="0">
              <a:latin typeface="Calibri"/>
              <a:cs typeface="Calibri"/>
            </a:endParaRPr>
          </a:p>
        </p:txBody>
      </p:sp>
      <p:pic>
        <p:nvPicPr>
          <p:cNvPr id="78850" name="Picture 2" descr="Resultado de imagen de TOMANDO PASTILLAS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9858" y="0"/>
            <a:ext cx="3554842" cy="1970153"/>
          </a:xfrm>
          <a:prstGeom prst="rect">
            <a:avLst/>
          </a:prstGeom>
          <a:noFill/>
        </p:spPr>
      </p:pic>
      <p:sp>
        <p:nvSpPr>
          <p:cNvPr id="8" name="7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10" name="Título 6"/>
          <p:cNvSpPr txBox="1">
            <a:spLocks/>
          </p:cNvSpPr>
          <p:nvPr/>
        </p:nvSpPr>
        <p:spPr>
          <a:xfrm>
            <a:off x="477821" y="414697"/>
            <a:ext cx="6809458" cy="886968"/>
          </a:xfrm>
          <a:prstGeom prst="rect">
            <a:avLst/>
          </a:prstGeom>
        </p:spPr>
        <p:txBody>
          <a:bodyPr vert="horz" anchor="b"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Factores de riesgo modificables</a:t>
            </a:r>
            <a:endParaRPr kumimoji="0" lang="es-ES" sz="4400" b="0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483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¿y tu quien eres?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9729" y="2472267"/>
            <a:ext cx="7529287" cy="1516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n"/>
          <p:cNvPicPr preferRelativeResize="0"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80655" y="31172"/>
            <a:ext cx="6909953" cy="6801985"/>
          </a:xfrm>
          <a:prstGeom prst="rect">
            <a:avLst/>
          </a:prstGeom>
          <a:noFill/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Que conseguimos controlando los factores de riesgo modificables?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smtClean="0"/>
              <a:t>Antes del diagnóstico: disminuir el riesgo de desarrollar la enfermedad</a:t>
            </a:r>
          </a:p>
          <a:p>
            <a:endParaRPr lang="es-ES" dirty="0" smtClean="0"/>
          </a:p>
          <a:p>
            <a:r>
              <a:rPr lang="es-ES" dirty="0" smtClean="0"/>
              <a:t>Después del diagnostico: enlentecer el declive cognitivo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730" y="1441755"/>
            <a:ext cx="765810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13 Conector recto de flecha"/>
          <p:cNvCxnSpPr/>
          <p:nvPr/>
        </p:nvCxnSpPr>
        <p:spPr>
          <a:xfrm>
            <a:off x="4732549" y="2938634"/>
            <a:ext cx="1758999" cy="397869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/>
          <p:nvPr/>
        </p:nvCxnSpPr>
        <p:spPr>
          <a:xfrm>
            <a:off x="5422409" y="3537754"/>
            <a:ext cx="1069139" cy="259439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/>
          <p:nvPr/>
        </p:nvCxnSpPr>
        <p:spPr>
          <a:xfrm>
            <a:off x="6079719" y="4069419"/>
            <a:ext cx="403689" cy="89574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3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es-ES" dirty="0" smtClean="0"/>
              <a:t>Que conseguimos con esto?</a:t>
            </a:r>
            <a:endParaRPr lang="es-E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>
          <a:xfrm>
            <a:off x="8096250" y="5750302"/>
            <a:ext cx="609600" cy="521208"/>
          </a:xfrm>
        </p:spPr>
        <p:txBody>
          <a:bodyPr/>
          <a:lstStyle/>
          <a:p>
            <a:fld id="{74C7E049-B585-4EE6-96C0-EEB30EAA14FD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6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5" name="4 Rectángulo"/>
          <p:cNvSpPr/>
          <p:nvPr/>
        </p:nvSpPr>
        <p:spPr>
          <a:xfrm>
            <a:off x="1425809" y="2596617"/>
            <a:ext cx="6013185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s-E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Importancia </a:t>
            </a:r>
          </a:p>
          <a:p>
            <a:pPr algn="ctr"/>
            <a:r>
              <a:rPr lang="es-ES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Del</a:t>
            </a:r>
          </a:p>
          <a:p>
            <a:pPr algn="ctr"/>
            <a:r>
              <a:rPr lang="es-E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Diagnostico </a:t>
            </a:r>
          </a:p>
          <a:p>
            <a:pPr algn="ctr"/>
            <a:r>
              <a:rPr lang="es-ES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temprano</a:t>
            </a:r>
            <a:endParaRPr lang="es-E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24930" name="Picture 2" descr="Alerta Temblor Sismo GIF - Alerta Temblor Sismo - Descubre &amp; Comparte GIFs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369" y="38100"/>
            <a:ext cx="1905000" cy="1905000"/>
          </a:xfrm>
          <a:prstGeom prst="rect">
            <a:avLst/>
          </a:prstGeom>
          <a:noFill/>
        </p:spPr>
      </p:pic>
      <p:pic>
        <p:nvPicPr>
          <p:cNvPr id="7" name="Picture 2" descr="Alerta Temblor Sismo GIF - Alerta Temblor Sismo - Descubre &amp; Comparte GIFs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0989" y="36940"/>
            <a:ext cx="19050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477821" y="414697"/>
            <a:ext cx="6819962" cy="886968"/>
          </a:xfrm>
        </p:spPr>
        <p:txBody>
          <a:bodyPr>
            <a:normAutofit fontScale="90000"/>
          </a:bodyPr>
          <a:lstStyle/>
          <a:p>
            <a:r>
              <a:rPr lang="es-ES" sz="4400" dirty="0" smtClean="0">
                <a:latin typeface="Calibri"/>
                <a:cs typeface="Calibri"/>
              </a:rPr>
              <a:t>Como hacemos el diagnóstico?</a:t>
            </a:r>
            <a:endParaRPr lang="es-ES" sz="4400" dirty="0">
              <a:latin typeface="Calibri"/>
              <a:cs typeface="Calibri"/>
            </a:endParaRPr>
          </a:p>
        </p:txBody>
      </p:sp>
      <p:pic>
        <p:nvPicPr>
          <p:cNvPr id="2" name="Marcador de contenido 1" descr="dx1.pdf"/>
          <p:cNvPicPr>
            <a:picLocks noGrp="1" noChangeAspect="1"/>
          </p:cNvPicPr>
          <p:nvPr>
            <p:ph sz="quarter"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1" b="20661"/>
          <a:stretch/>
        </p:blipFill>
        <p:spPr>
          <a:xfrm>
            <a:off x="-265000" y="1459376"/>
            <a:ext cx="5319891" cy="4795882"/>
          </a:xfrm>
        </p:spPr>
      </p:pic>
      <p:sp>
        <p:nvSpPr>
          <p:cNvPr id="5" name="4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31748" name="Picture 4" descr="Consulta de Nutrición, Características y Ventajas Principales - DrFisi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6581" y="2333447"/>
            <a:ext cx="3732370" cy="20985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08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6"/>
          <p:cNvSpPr>
            <a:spLocks noGrp="1"/>
          </p:cNvSpPr>
          <p:nvPr>
            <p:ph type="title"/>
          </p:nvPr>
        </p:nvSpPr>
        <p:spPr>
          <a:xfrm>
            <a:off x="477822" y="414697"/>
            <a:ext cx="7351184" cy="886968"/>
          </a:xfrm>
        </p:spPr>
        <p:txBody>
          <a:bodyPr>
            <a:normAutofit/>
          </a:bodyPr>
          <a:lstStyle/>
          <a:p>
            <a:r>
              <a:rPr lang="es-ES" sz="4400" dirty="0" smtClean="0">
                <a:latin typeface="Calibri"/>
                <a:cs typeface="Calibri"/>
              </a:rPr>
              <a:t>diagnóstico</a:t>
            </a:r>
            <a:endParaRPr lang="es-ES" sz="4400" dirty="0">
              <a:latin typeface="Calibri"/>
              <a:cs typeface="Calibri"/>
            </a:endParaRPr>
          </a:p>
        </p:txBody>
      </p:sp>
      <p:pic>
        <p:nvPicPr>
          <p:cNvPr id="5" name="Marcador de contenido 4" descr="TAC.jpg"/>
          <p:cNvPicPr>
            <a:picLocks noGrp="1" noChangeAspect="1"/>
          </p:cNvPicPr>
          <p:nvPr>
            <p:ph sz="quarter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987736" y="2219689"/>
            <a:ext cx="3479713" cy="2786543"/>
          </a:xfrm>
        </p:spPr>
      </p:pic>
      <p:pic>
        <p:nvPicPr>
          <p:cNvPr id="2" name="Imagen 1" descr="A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73" y="1933502"/>
            <a:ext cx="4029039" cy="3072730"/>
          </a:xfrm>
          <a:prstGeom prst="rect">
            <a:avLst/>
          </a:prstGeom>
        </p:spPr>
      </p:pic>
      <p:sp>
        <p:nvSpPr>
          <p:cNvPr id="7" name="6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8" name="7 CuadroTexto"/>
          <p:cNvSpPr txBox="1"/>
          <p:nvPr/>
        </p:nvSpPr>
        <p:spPr>
          <a:xfrm>
            <a:off x="217673" y="5734050"/>
            <a:ext cx="7933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Descartamos otras causas tratables de deterioro cognitivo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22425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3" y="270934"/>
            <a:ext cx="87376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199" y="274638"/>
            <a:ext cx="8086507" cy="1143000"/>
          </a:xfrm>
          <a:solidFill>
            <a:schemeClr val="bg1"/>
          </a:solidFill>
        </p:spPr>
        <p:txBody>
          <a:bodyPr/>
          <a:lstStyle/>
          <a:p>
            <a:r>
              <a:rPr lang="es-ES" dirty="0" smtClean="0"/>
              <a:t>Diagnostico en estadios tempranos</a:t>
            </a:r>
            <a:endParaRPr lang="es-ES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Diagnóstico temprano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/>
            <a:r>
              <a:rPr lang="es-ES" dirty="0" smtClean="0"/>
              <a:t>Entre el 30 y el 40% de los casos totales de Alzheimer están sin diagnosticar en España.</a:t>
            </a:r>
          </a:p>
          <a:p>
            <a:pPr lvl="0"/>
            <a:endParaRPr lang="es-ES" dirty="0" smtClean="0"/>
          </a:p>
          <a:p>
            <a:pPr lvl="0"/>
            <a:r>
              <a:rPr lang="es-ES" dirty="0" smtClean="0"/>
              <a:t>Se estima que el 80% de los casos de Alzheimer que aún son leves están sin diagnosticar.</a:t>
            </a:r>
          </a:p>
          <a:p>
            <a:pPr lvl="0"/>
            <a:endParaRPr lang="es-ES" dirty="0" smtClean="0"/>
          </a:p>
          <a:p>
            <a:pPr>
              <a:buNone/>
            </a:pP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25602" name="Picture 2" descr="5 Pasos Probados para Mejorar los Resultados de tu Empresa | Ane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4495" y="3973819"/>
            <a:ext cx="5846506" cy="26878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4119132606"/>
              </p:ext>
            </p:extLst>
          </p:nvPr>
        </p:nvGraphicFramePr>
        <p:xfrm>
          <a:off x="1250164" y="2387600"/>
          <a:ext cx="6645127" cy="3971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389467" y="1659466"/>
            <a:ext cx="4182533" cy="52322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 smtClean="0"/>
              <a:t>Medicinas </a:t>
            </a:r>
            <a:endParaRPr lang="es-ES" sz="2800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Otros tratamientos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0483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730" y="1441755"/>
            <a:ext cx="765810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13 Conector recto de flecha"/>
          <p:cNvCxnSpPr/>
          <p:nvPr/>
        </p:nvCxnSpPr>
        <p:spPr>
          <a:xfrm>
            <a:off x="4732549" y="2938634"/>
            <a:ext cx="1758999" cy="397869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/>
          <p:nvPr/>
        </p:nvCxnSpPr>
        <p:spPr>
          <a:xfrm>
            <a:off x="5422409" y="3537754"/>
            <a:ext cx="1069139" cy="259439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/>
          <p:nvPr/>
        </p:nvCxnSpPr>
        <p:spPr>
          <a:xfrm>
            <a:off x="6079719" y="4069419"/>
            <a:ext cx="403689" cy="89574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3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es-ES" dirty="0" smtClean="0"/>
              <a:t>Fármacos durante toda la evolución</a:t>
            </a:r>
            <a:endParaRPr lang="es-E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>
          <a:xfrm>
            <a:off x="8096250" y="5750302"/>
            <a:ext cx="609600" cy="521208"/>
          </a:xfrm>
        </p:spPr>
        <p:txBody>
          <a:bodyPr/>
          <a:lstStyle/>
          <a:p>
            <a:fld id="{74C7E049-B585-4EE6-96C0-EEB30EAA14FD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6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11618" name="Picture 2" descr="Cuáles son los Tipos de Memoria Informática? ▷➡️ eltecnoanalis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5947" y="1084849"/>
            <a:ext cx="6041601" cy="46492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n"/>
          <p:cNvPicPr preferRelativeResize="0"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80655" y="31172"/>
            <a:ext cx="6909953" cy="6801985"/>
          </a:xfrm>
          <a:prstGeom prst="rect">
            <a:avLst/>
          </a:prstGeom>
          <a:noFill/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Tratamientos de las complicaciones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smtClean="0"/>
              <a:t>Estado de ánimo</a:t>
            </a:r>
          </a:p>
          <a:p>
            <a:endParaRPr lang="es-ES" dirty="0" smtClean="0"/>
          </a:p>
          <a:p>
            <a:r>
              <a:rPr lang="es-ES" dirty="0" smtClean="0"/>
              <a:t>Alteraciones de conducta</a:t>
            </a:r>
          </a:p>
          <a:p>
            <a:endParaRPr lang="es-ES" dirty="0" smtClean="0"/>
          </a:p>
          <a:p>
            <a:r>
              <a:rPr lang="es-ES" dirty="0" smtClean="0"/>
              <a:t>Insomnio</a:t>
            </a:r>
          </a:p>
          <a:p>
            <a:endParaRPr lang="es-ES" dirty="0" smtClean="0"/>
          </a:p>
          <a:p>
            <a:r>
              <a:rPr lang="es-ES" dirty="0" smtClean="0"/>
              <a:t>…..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entro de dí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67" y="1916571"/>
            <a:ext cx="4671849" cy="3531049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5249076" y="1726425"/>
            <a:ext cx="3408622" cy="3860799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/>
              <a:t>Estimulación cognitiva</a:t>
            </a:r>
          </a:p>
          <a:p>
            <a:pPr algn="ctr"/>
            <a:endParaRPr lang="es-ES" sz="2400" b="1" dirty="0"/>
          </a:p>
          <a:p>
            <a:pPr algn="ctr"/>
            <a:r>
              <a:rPr lang="es-ES" sz="2400" b="1" dirty="0" smtClean="0"/>
              <a:t>Terapia ocupacional</a:t>
            </a:r>
          </a:p>
          <a:p>
            <a:pPr algn="ctr"/>
            <a:endParaRPr lang="es-ES" sz="2400" b="1" dirty="0"/>
          </a:p>
          <a:p>
            <a:pPr algn="ctr"/>
            <a:r>
              <a:rPr lang="es-ES" sz="2400" b="1" dirty="0" smtClean="0"/>
              <a:t>Relaciones sociales</a:t>
            </a:r>
            <a:endParaRPr lang="es-ES" sz="2400" b="1" dirty="0"/>
          </a:p>
        </p:txBody>
      </p:sp>
      <p:sp>
        <p:nvSpPr>
          <p:cNvPr id="9" name="8 Título"/>
          <p:cNvSpPr>
            <a:spLocks noGrp="1"/>
          </p:cNvSpPr>
          <p:nvPr>
            <p:ph type="title"/>
          </p:nvPr>
        </p:nvSpPr>
        <p:spPr>
          <a:xfrm>
            <a:off x="457199" y="274638"/>
            <a:ext cx="7814281" cy="1143000"/>
          </a:xfrm>
        </p:spPr>
        <p:txBody>
          <a:bodyPr/>
          <a:lstStyle/>
          <a:p>
            <a:r>
              <a:rPr lang="es-ES" dirty="0" smtClean="0"/>
              <a:t>Asociaciones de familiares, centros…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21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famili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3" y="2773251"/>
            <a:ext cx="5318876" cy="2770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Elipse 5"/>
          <p:cNvSpPr/>
          <p:nvPr/>
        </p:nvSpPr>
        <p:spPr>
          <a:xfrm>
            <a:off x="5785237" y="2424306"/>
            <a:ext cx="3023643" cy="3417694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/>
              <a:t>Por el cariño</a:t>
            </a:r>
          </a:p>
          <a:p>
            <a:pPr algn="ctr"/>
            <a:endParaRPr lang="es-ES" sz="2000" b="1" dirty="0"/>
          </a:p>
          <a:p>
            <a:pPr algn="ctr"/>
            <a:r>
              <a:rPr lang="es-ES" sz="2000" b="1" dirty="0" smtClean="0"/>
              <a:t>Estabilidad y orientación</a:t>
            </a:r>
          </a:p>
          <a:p>
            <a:pPr algn="ctr"/>
            <a:endParaRPr lang="es-ES" sz="2000" b="1" dirty="0"/>
          </a:p>
          <a:p>
            <a:pPr algn="ctr"/>
            <a:r>
              <a:rPr lang="es-ES" sz="2000" b="1" dirty="0" smtClean="0"/>
              <a:t>Apoyo y comprensión</a:t>
            </a:r>
            <a:endParaRPr lang="es-ES" sz="2000" b="1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10" name="9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Apoyo a las familias</a:t>
            </a:r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1831" y="693738"/>
            <a:ext cx="3759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Rectángulo"/>
          <p:cNvSpPr/>
          <p:nvPr/>
        </p:nvSpPr>
        <p:spPr>
          <a:xfrm>
            <a:off x="2640738" y="5885926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http://afarioja.org/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405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706582" y="6000749"/>
            <a:ext cx="72351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b="1" dirty="0" smtClean="0"/>
              <a:t>https://www.encartados.com/</a:t>
            </a:r>
            <a:endParaRPr lang="es-ES" sz="3600" b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028" y="1022684"/>
            <a:ext cx="7790281" cy="4475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2608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400" dirty="0" smtClean="0">
                <a:latin typeface="Calibri"/>
                <a:cs typeface="Calibri"/>
              </a:rPr>
              <a:t>Tratamientos. Otras cosas</a:t>
            </a:r>
            <a:endParaRPr lang="es-ES" sz="4400" dirty="0">
              <a:latin typeface="Calibri"/>
              <a:cs typeface="Calibri"/>
            </a:endParaRPr>
          </a:p>
        </p:txBody>
      </p:sp>
      <p:pic>
        <p:nvPicPr>
          <p:cNvPr id="4" name="Música para Despertar del Alzheimer y otras Demencias.mp4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097016" y="5169408"/>
            <a:ext cx="2032000" cy="1524000"/>
          </a:xfrm>
        </p:spPr>
      </p:pic>
      <p:sp>
        <p:nvSpPr>
          <p:cNvPr id="8" name="7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6" name="6 Marcador de contenido"/>
          <p:cNvSpPr txBox="1">
            <a:spLocks/>
          </p:cNvSpPr>
          <p:nvPr/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es-E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Cariño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lang="es-ES" sz="2400" dirty="0" smtClean="0"/>
              <a:t>Comprensión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Ausencia de juicio</a:t>
            </a: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</a:pPr>
            <a:r>
              <a:rPr lang="es-ES" sz="2400" dirty="0" smtClean="0"/>
              <a:t>“como has hecho esto, como no eres capaz de…</a:t>
            </a:r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</a:pP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examinar continuamente, no dejar en evidencia</a:t>
            </a:r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</a:pP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Estimulación</a:t>
            </a:r>
            <a:r>
              <a:rPr kumimoji="0" lang="es-E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desde el juego</a:t>
            </a: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</a:pPr>
            <a:r>
              <a:rPr lang="es-ES" sz="2400" baseline="0" dirty="0" smtClean="0"/>
              <a:t>Tándem</a:t>
            </a:r>
            <a:r>
              <a:rPr lang="es-ES" sz="2400" dirty="0" smtClean="0"/>
              <a:t> abuelos-nietos</a:t>
            </a:r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</a:pP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Hacer</a:t>
            </a:r>
            <a:r>
              <a:rPr kumimoji="0" lang="es-E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cosas juntos</a:t>
            </a:r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</a:pPr>
            <a:r>
              <a:rPr lang="es-ES" sz="2400" noProof="0" dirty="0" smtClean="0"/>
              <a:t>Distancia emocional…</a:t>
            </a:r>
            <a:endParaRPr kumimoji="0" lang="es-E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9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400" dirty="0" smtClean="0">
                <a:latin typeface="Calibri"/>
                <a:cs typeface="Calibri"/>
              </a:rPr>
              <a:t>Líneas de investigación:</a:t>
            </a:r>
            <a:endParaRPr lang="es-ES" sz="4400" dirty="0">
              <a:latin typeface="Calibri"/>
              <a:cs typeface="Calibri"/>
            </a:endParaRPr>
          </a:p>
        </p:txBody>
      </p:sp>
      <p:sp>
        <p:nvSpPr>
          <p:cNvPr id="7" name="6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ES" dirty="0" smtClean="0"/>
          </a:p>
          <a:p>
            <a:r>
              <a:rPr lang="es-ES" dirty="0" smtClean="0"/>
              <a:t>Nuevos fármacos que actúen antes de que comiencen los síntomas</a:t>
            </a:r>
          </a:p>
          <a:p>
            <a:endParaRPr lang="es-ES" dirty="0" smtClean="0"/>
          </a:p>
          <a:p>
            <a:r>
              <a:rPr lang="es-ES" dirty="0" smtClean="0"/>
              <a:t>Que eviten esa neurodegeneración (vacunas, antiinflamatorios, </a:t>
            </a:r>
            <a:r>
              <a:rPr lang="es-ES" dirty="0" err="1" smtClean="0"/>
              <a:t>amiloide</a:t>
            </a:r>
            <a:r>
              <a:rPr lang="es-ES" dirty="0" smtClean="0"/>
              <a:t>..)</a:t>
            </a:r>
          </a:p>
          <a:p>
            <a:endParaRPr lang="es-ES" dirty="0" smtClean="0"/>
          </a:p>
          <a:p>
            <a:r>
              <a:rPr lang="es-ES" dirty="0" smtClean="0"/>
              <a:t>Nuevos retos a la hora del diagnóstico</a:t>
            </a: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99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77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17267"/>
            <a:ext cx="7467600" cy="2983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2692400" y="573405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7/05/2022</a:t>
            </a: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2499365" y="5172891"/>
            <a:ext cx="156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aducanumab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cuidador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smtClean="0"/>
              <a:t>Es muy importante ofrecer a las familias un apoyo continuo a lo largo de la enfermedad</a:t>
            </a:r>
          </a:p>
          <a:p>
            <a:pPr lvl="1"/>
            <a:r>
              <a:rPr lang="es-ES" sz="2400" dirty="0" smtClean="0"/>
              <a:t>Importante carga física</a:t>
            </a:r>
          </a:p>
          <a:p>
            <a:pPr lvl="1"/>
            <a:r>
              <a:rPr lang="es-ES" sz="2400" dirty="0" smtClean="0"/>
              <a:t>Importante estrés emocional</a:t>
            </a:r>
          </a:p>
          <a:p>
            <a:endParaRPr lang="es-ES" dirty="0" smtClean="0"/>
          </a:p>
          <a:p>
            <a:r>
              <a:rPr lang="es-ES" dirty="0" smtClean="0"/>
              <a:t>Importante papel de los trabajadores sociales (problema </a:t>
            </a:r>
            <a:r>
              <a:rPr lang="es-ES" b="1" dirty="0" err="1" smtClean="0"/>
              <a:t>SOCIO</a:t>
            </a:r>
            <a:r>
              <a:rPr lang="es-ES" dirty="0" err="1" smtClean="0"/>
              <a:t>sanitario</a:t>
            </a:r>
            <a:r>
              <a:rPr lang="es-ES" dirty="0" smtClean="0"/>
              <a:t>)</a:t>
            </a:r>
          </a:p>
          <a:p>
            <a:endParaRPr lang="es-ES" dirty="0" smtClean="0"/>
          </a:p>
          <a:p>
            <a:r>
              <a:rPr lang="es-ES" dirty="0" smtClean="0"/>
              <a:t>Centros de día/residencias. Apoyo profesional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5199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REFLEXIONES</a:t>
            </a:r>
            <a:endParaRPr lang="es-ES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228600" lvl="0" indent="-228600">
              <a:spcBef>
                <a:spcPts val="1800"/>
              </a:spcBef>
              <a:buSzPct val="130000"/>
              <a:buFont typeface="Wingdings" pitchFamily="2" charset="2"/>
              <a:buChar char="§"/>
              <a:defRPr/>
            </a:pPr>
            <a:r>
              <a:rPr lang="es-ES" dirty="0" smtClean="0">
                <a:latin typeface="Calibri"/>
                <a:cs typeface="Calibri"/>
              </a:rPr>
              <a:t>Muchos cuidadores no reciben nunca por parte del paciente una muestra de afecto o agradecimiento a sus desvelos, mas bien al contrario, y eso hace mas gravosa </a:t>
            </a:r>
            <a:r>
              <a:rPr lang="es-ES" b="1" dirty="0" smtClean="0">
                <a:latin typeface="Calibri"/>
                <a:cs typeface="Calibri"/>
              </a:rPr>
              <a:t>psicológicamente</a:t>
            </a:r>
            <a:r>
              <a:rPr lang="es-ES" dirty="0" smtClean="0">
                <a:latin typeface="Calibri"/>
                <a:cs typeface="Calibri"/>
              </a:rPr>
              <a:t> su situación</a:t>
            </a:r>
          </a:p>
          <a:p>
            <a:pPr marL="228600" lvl="0" indent="-228600">
              <a:spcBef>
                <a:spcPts val="1800"/>
              </a:spcBef>
              <a:buSzPct val="130000"/>
              <a:buFont typeface="Wingdings" pitchFamily="2" charset="2"/>
              <a:buChar char="§"/>
              <a:defRPr/>
            </a:pPr>
            <a:endParaRPr lang="es-ES" dirty="0" smtClean="0">
              <a:latin typeface="Calibri"/>
              <a:cs typeface="Calibri"/>
            </a:endParaRPr>
          </a:p>
          <a:p>
            <a:pPr marL="228600" lvl="0" indent="-228600">
              <a:spcBef>
                <a:spcPts val="1800"/>
              </a:spcBef>
              <a:buSzPct val="130000"/>
              <a:buFont typeface="Wingdings" pitchFamily="2" charset="2"/>
              <a:buChar char="§"/>
              <a:defRPr/>
            </a:pPr>
            <a:r>
              <a:rPr lang="es-ES" dirty="0" smtClean="0">
                <a:latin typeface="Calibri"/>
                <a:cs typeface="Calibri"/>
              </a:rPr>
              <a:t>A menudo es imposible encontrar el punto de equilibrio entre soportar al paciente demasiado inquieto o agitado, o verlo demasiado sedado, y las familias, en particular los cónyuges de cierta edad, soportan </a:t>
            </a:r>
            <a:r>
              <a:rPr lang="es-ES" b="1" dirty="0" smtClean="0">
                <a:latin typeface="Calibri"/>
                <a:cs typeface="Calibri"/>
              </a:rPr>
              <a:t>psicológicamente</a:t>
            </a:r>
            <a:r>
              <a:rPr lang="es-ES" dirty="0" smtClean="0">
                <a:latin typeface="Calibri"/>
                <a:cs typeface="Calibri"/>
              </a:rPr>
              <a:t> mal que el familiar este inquieto a agresivo como que esté adormilado de día</a:t>
            </a:r>
          </a:p>
          <a:p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79</a:t>
            </a:fld>
            <a:endParaRPr lang="en-US"/>
          </a:p>
        </p:txBody>
      </p:sp>
      <p:pic>
        <p:nvPicPr>
          <p:cNvPr id="1026" name="Picture 2" descr="https://secure-ecsd.elsevier.com/covers/80/Tango2/large/97884911307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7375" y="228600"/>
            <a:ext cx="1081797" cy="13932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Memoria </a:t>
            </a:r>
            <a:r>
              <a:rPr lang="es-ES" dirty="0" err="1" smtClean="0"/>
              <a:t>Implicita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Destrezas</a:t>
            </a:r>
          </a:p>
          <a:p>
            <a:pPr lvl="1"/>
            <a:endParaRPr lang="es-ES" dirty="0" smtClean="0"/>
          </a:p>
          <a:p>
            <a:pPr lvl="1"/>
            <a:endParaRPr lang="es-ES" dirty="0" smtClean="0"/>
          </a:p>
          <a:p>
            <a:pPr lvl="1"/>
            <a:endParaRPr lang="es-ES" dirty="0" smtClean="0"/>
          </a:p>
          <a:p>
            <a:r>
              <a:rPr lang="es-ES" dirty="0" smtClean="0"/>
              <a:t>Condicionamiento</a:t>
            </a:r>
          </a:p>
          <a:p>
            <a:pPr lvl="1"/>
            <a:endParaRPr lang="es-ES" dirty="0" smtClean="0"/>
          </a:p>
          <a:p>
            <a:pPr lvl="1"/>
            <a:endParaRPr lang="es-ES" dirty="0" smtClean="0"/>
          </a:p>
          <a:p>
            <a:pPr lvl="1"/>
            <a:endParaRPr lang="es-ES" dirty="0" smtClean="0"/>
          </a:p>
          <a:p>
            <a:r>
              <a:rPr lang="es-ES" dirty="0" smtClean="0"/>
              <a:t>Imprimación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9090" name="Picture 2" descr="Consejos útiles para que los niños aprendan a montar en bicicle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0319" y="882234"/>
            <a:ext cx="2309707" cy="1732281"/>
          </a:xfrm>
          <a:prstGeom prst="rect">
            <a:avLst/>
          </a:prstGeom>
          <a:noFill/>
        </p:spPr>
      </p:pic>
      <p:pic>
        <p:nvPicPr>
          <p:cNvPr id="89092" name="Picture 4" descr="El EXPERIMENTO psicológico del PERRO de PÁVLOV - Condicionamiento clásic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8049" y="2970638"/>
            <a:ext cx="2148035" cy="1762575"/>
          </a:xfrm>
          <a:prstGeom prst="rect">
            <a:avLst/>
          </a:prstGeom>
          <a:noFill/>
        </p:spPr>
      </p:pic>
      <p:pic>
        <p:nvPicPr>
          <p:cNvPr id="89094" name="Picture 6" descr="Informatico Palma Mallorca Desarrol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1456" y="4981574"/>
            <a:ext cx="3048000" cy="15049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6"/>
          <p:cNvSpPr>
            <a:spLocks noGrp="1"/>
          </p:cNvSpPr>
          <p:nvPr>
            <p:ph type="title"/>
          </p:nvPr>
        </p:nvSpPr>
        <p:spPr>
          <a:xfrm>
            <a:off x="477822" y="414697"/>
            <a:ext cx="4948238" cy="886968"/>
          </a:xfrm>
        </p:spPr>
        <p:txBody>
          <a:bodyPr/>
          <a:lstStyle/>
          <a:p>
            <a:r>
              <a:rPr lang="es-ES" sz="4400" dirty="0" smtClean="0">
                <a:latin typeface="Calibri"/>
                <a:cs typeface="Calibri"/>
              </a:rPr>
              <a:t>Conclusiones</a:t>
            </a:r>
            <a:endParaRPr lang="es-ES" sz="4400" dirty="0">
              <a:latin typeface="Calibri"/>
              <a:cs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80</a:t>
            </a:fld>
            <a:endParaRPr lang="en-US"/>
          </a:p>
        </p:txBody>
      </p:sp>
      <p:pic>
        <p:nvPicPr>
          <p:cNvPr id="8" name="primera bailarina ny 1967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187959" y="1600200"/>
            <a:ext cx="4184920" cy="3138690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3992258" y="6092490"/>
            <a:ext cx="51517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 smtClean="0"/>
              <a:t>https://twitter.com/felipetristan/status/1325562270861103104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382856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400" dirty="0" smtClean="0">
                <a:latin typeface="Calibri"/>
                <a:cs typeface="Calibri"/>
              </a:rPr>
              <a:t>Conclusiones</a:t>
            </a:r>
            <a:endParaRPr lang="es-ES" sz="4400" dirty="0">
              <a:latin typeface="Calibri"/>
              <a:cs typeface="Calibri"/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ES" dirty="0" smtClean="0">
                <a:latin typeface="Calibri"/>
                <a:cs typeface="Calibri"/>
              </a:rPr>
              <a:t>Es una enfermedad frecuente, cuya prevalencia aumenta con la edad, pero no afecta a todas las personas</a:t>
            </a:r>
          </a:p>
          <a:p>
            <a:endParaRPr lang="es-ES" dirty="0" smtClean="0">
              <a:latin typeface="Calibri"/>
              <a:cs typeface="Calibri"/>
            </a:endParaRPr>
          </a:p>
          <a:p>
            <a:r>
              <a:rPr lang="es-ES" dirty="0" smtClean="0">
                <a:latin typeface="Calibri"/>
                <a:cs typeface="Calibri"/>
              </a:rPr>
              <a:t>La mejor prevención es mantenerse activo física, mental y socialmente</a:t>
            </a:r>
          </a:p>
          <a:p>
            <a:endParaRPr lang="es-ES" dirty="0" smtClean="0">
              <a:latin typeface="Calibri"/>
              <a:cs typeface="Calibri"/>
            </a:endParaRPr>
          </a:p>
          <a:p>
            <a:r>
              <a:rPr lang="es-ES" dirty="0" smtClean="0">
                <a:latin typeface="Calibri"/>
                <a:cs typeface="Calibri"/>
              </a:rPr>
              <a:t>Memoria y mucho más</a:t>
            </a:r>
          </a:p>
          <a:p>
            <a:endParaRPr lang="es-ES" dirty="0" smtClean="0">
              <a:latin typeface="Calibri"/>
              <a:cs typeface="Calibri"/>
            </a:endParaRPr>
          </a:p>
          <a:p>
            <a:r>
              <a:rPr lang="es-ES" dirty="0" smtClean="0">
                <a:latin typeface="Calibri"/>
                <a:cs typeface="Calibri"/>
              </a:rPr>
              <a:t>Si aparece la enfermedad, buscar ayuda</a:t>
            </a:r>
          </a:p>
          <a:p>
            <a:endParaRPr lang="es-ES" dirty="0" smtClean="0">
              <a:latin typeface="Calibri"/>
              <a:cs typeface="Calibri"/>
            </a:endParaRPr>
          </a:p>
          <a:p>
            <a:r>
              <a:rPr lang="es-ES" dirty="0" smtClean="0">
                <a:latin typeface="Calibri"/>
                <a:cs typeface="Calibri"/>
              </a:rPr>
              <a:t>Buscarla pronto</a:t>
            </a:r>
          </a:p>
          <a:p>
            <a:endParaRPr lang="es-ES" dirty="0" smtClean="0">
              <a:latin typeface="Calibri"/>
              <a:cs typeface="Calibri"/>
            </a:endParaRPr>
          </a:p>
          <a:p>
            <a:r>
              <a:rPr lang="es-ES" dirty="0" smtClean="0">
                <a:latin typeface="Calibri"/>
                <a:cs typeface="Calibri"/>
              </a:rPr>
              <a:t>Existen tratamientos, “CON Y SIN PASTILLAS”</a:t>
            </a:r>
          </a:p>
          <a:p>
            <a:endParaRPr lang="es-ES" dirty="0" smtClean="0">
              <a:latin typeface="Calibri"/>
              <a:cs typeface="Calibri"/>
            </a:endParaRPr>
          </a:p>
          <a:p>
            <a:r>
              <a:rPr lang="es-ES" dirty="0" smtClean="0">
                <a:latin typeface="Calibri"/>
                <a:cs typeface="Calibri"/>
              </a:rPr>
              <a:t>Lo mejor está por venir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17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6"/>
          <p:cNvSpPr>
            <a:spLocks noGrp="1"/>
          </p:cNvSpPr>
          <p:nvPr>
            <p:ph type="title"/>
          </p:nvPr>
        </p:nvSpPr>
        <p:spPr>
          <a:xfrm>
            <a:off x="2951941" y="414697"/>
            <a:ext cx="4948238" cy="886968"/>
          </a:xfrm>
        </p:spPr>
        <p:txBody>
          <a:bodyPr/>
          <a:lstStyle/>
          <a:p>
            <a:r>
              <a:rPr lang="es-ES" sz="4400" dirty="0" smtClean="0">
                <a:latin typeface="Calibri"/>
                <a:cs typeface="Calibri"/>
              </a:rPr>
              <a:t>Gracias</a:t>
            </a:r>
            <a:endParaRPr lang="es-ES" sz="4400" dirty="0">
              <a:latin typeface="Calibri"/>
              <a:cs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82</a:t>
            </a:fld>
            <a:endParaRPr lang="en-US"/>
          </a:p>
        </p:txBody>
      </p:sp>
      <p:pic>
        <p:nvPicPr>
          <p:cNvPr id="4098" name="Picture 2" descr="A la abuela | Blog de Silvia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5462" y="1699636"/>
            <a:ext cx="4095338" cy="4555622"/>
          </a:xfrm>
          <a:prstGeom prst="rect">
            <a:avLst/>
          </a:prstGeom>
          <a:noFill/>
        </p:spPr>
      </p:pic>
      <p:grpSp>
        <p:nvGrpSpPr>
          <p:cNvPr id="8" name="7 Grupo"/>
          <p:cNvGrpSpPr>
            <a:grpSpLocks/>
          </p:cNvGrpSpPr>
          <p:nvPr/>
        </p:nvGrpSpPr>
        <p:grpSpPr bwMode="auto">
          <a:xfrm>
            <a:off x="401675" y="6251931"/>
            <a:ext cx="2736850" cy="466725"/>
            <a:chOff x="971600" y="6237312"/>
            <a:chExt cx="3140968" cy="548680"/>
          </a:xfrm>
        </p:grpSpPr>
        <p:sp>
          <p:nvSpPr>
            <p:cNvPr id="9" name="8 Rectángulo"/>
            <p:cNvSpPr>
              <a:spLocks noChangeArrowheads="1"/>
            </p:cNvSpPr>
            <p:nvPr/>
          </p:nvSpPr>
          <p:spPr bwMode="auto">
            <a:xfrm>
              <a:off x="971600" y="6237312"/>
              <a:ext cx="26052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s-ES" sz="2400" b="1"/>
                <a:t>@fedefedeson</a:t>
              </a:r>
            </a:p>
          </p:txBody>
        </p:sp>
        <p:pic>
          <p:nvPicPr>
            <p:cNvPr id="10" name="Picture 2" descr="Resultado de imagen de twitt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63888" y="6237312"/>
              <a:ext cx="548680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29853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Memoria Explicita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No pasa a largo plazo, no se codifica</a:t>
            </a:r>
          </a:p>
          <a:p>
            <a:pPr lvl="1"/>
            <a:r>
              <a:rPr lang="es-ES" dirty="0" smtClean="0"/>
              <a:t>Inmediata: segundos</a:t>
            </a:r>
          </a:p>
          <a:p>
            <a:pPr lvl="1"/>
            <a:r>
              <a:rPr lang="es-ES" dirty="0" smtClean="0"/>
              <a:t>Memoria de trabajo: minutos</a:t>
            </a:r>
          </a:p>
          <a:p>
            <a:endParaRPr lang="es-ES" dirty="0" smtClean="0"/>
          </a:p>
          <a:p>
            <a:r>
              <a:rPr lang="es-ES" dirty="0" smtClean="0"/>
              <a:t>Pasa a largo plazo</a:t>
            </a:r>
          </a:p>
          <a:p>
            <a:pPr lvl="1"/>
            <a:r>
              <a:rPr lang="es-ES" dirty="0" smtClean="0"/>
              <a:t>Episódica: hechos y acontecimientos personales</a:t>
            </a:r>
          </a:p>
          <a:p>
            <a:pPr lvl="1"/>
            <a:r>
              <a:rPr lang="es-ES" dirty="0" smtClean="0"/>
              <a:t>Semántica: cultura y educación</a:t>
            </a:r>
          </a:p>
          <a:p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99332" name="Picture 4" descr="Lóbulo (cerebro) - Wikipedia, la enciclopedia lib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8213" y="4629891"/>
            <a:ext cx="2778083" cy="19828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rador">
  <a:themeElements>
    <a:clrScheme name="Mirador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Mirador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irador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1798</TotalTime>
  <Words>2492</Words>
  <Application>Microsoft Office PowerPoint</Application>
  <PresentationFormat>Presentación en pantalla (4:3)</PresentationFormat>
  <Paragraphs>469</Paragraphs>
  <Slides>82</Slides>
  <Notes>29</Notes>
  <HiddenSlides>0</HiddenSlides>
  <MMClips>3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82</vt:i4>
      </vt:variant>
    </vt:vector>
  </HeadingPairs>
  <TitlesOfParts>
    <vt:vector size="89" baseType="lpstr">
      <vt:lpstr>Arial</vt:lpstr>
      <vt:lpstr>Calibri</vt:lpstr>
      <vt:lpstr>Century Schoolbook</vt:lpstr>
      <vt:lpstr>Times New Roman</vt:lpstr>
      <vt:lpstr>Wingdings</vt:lpstr>
      <vt:lpstr>Wingdings 2</vt:lpstr>
      <vt:lpstr>Mirador</vt:lpstr>
      <vt:lpstr>Presentación de PowerPoint</vt:lpstr>
      <vt:lpstr>¿Qué es la memoria?</vt:lpstr>
      <vt:lpstr>¿Qué es la memoria?</vt:lpstr>
      <vt:lpstr>Presentación de PowerPoint</vt:lpstr>
      <vt:lpstr>¿Cuál es la principal función del cerebro?</vt:lpstr>
      <vt:lpstr>¿y tu quien eres?</vt:lpstr>
      <vt:lpstr>Presentación de PowerPoint</vt:lpstr>
      <vt:lpstr>Memoria Implicita</vt:lpstr>
      <vt:lpstr>Memoria Explicita</vt:lpstr>
      <vt:lpstr>Presentación de PowerPoint</vt:lpstr>
      <vt:lpstr>Pérdida de memoria</vt:lpstr>
      <vt:lpstr>Perdida de memoria </vt:lpstr>
      <vt:lpstr>Pérdida de “capacidad de memorizar/recordar”</vt:lpstr>
      <vt:lpstr>Envejecimiento </vt:lpstr>
      <vt:lpstr>Envejecimiento</vt:lpstr>
      <vt:lpstr>Envejecimiento patológico</vt:lpstr>
      <vt:lpstr>Presentación de PowerPoint</vt:lpstr>
      <vt:lpstr>Presentación de PowerPoint</vt:lpstr>
      <vt:lpstr>¿QUÉ INFLUYE EN EL REGISTRO?</vt:lpstr>
      <vt:lpstr>Presentación de PowerPoint</vt:lpstr>
      <vt:lpstr>¿Qué es una demencia?</vt:lpstr>
      <vt:lpstr>¿Qué es una demencia?</vt:lpstr>
      <vt:lpstr>¿Qué es una demencia?</vt:lpstr>
      <vt:lpstr>¿Qué es una demencia?</vt:lpstr>
      <vt:lpstr>Tipos de demencias</vt:lpstr>
      <vt:lpstr>Tipos de demencias</vt:lpstr>
      <vt:lpstr>¿demencia senil?</vt:lpstr>
      <vt:lpstr>¿demencia senil?</vt:lpstr>
      <vt:lpstr>Enfermedad de Alzheimer</vt:lpstr>
      <vt:lpstr>Importancia de la enfermedad de Alzheimer. Algunos datos</vt:lpstr>
      <vt:lpstr>Importancia de la enfermedad de Alzheimer. Algunos datos</vt:lpstr>
      <vt:lpstr>Importancia de la enfermedad de alzheimer. Algunos datos</vt:lpstr>
      <vt:lpstr>La buena noticia</vt:lpstr>
      <vt:lpstr>Presentación de PowerPoint</vt:lpstr>
      <vt:lpstr>Síntomas de inicio</vt:lpstr>
      <vt:lpstr>Perdida de memoria. Inicio </vt:lpstr>
      <vt:lpstr>Perdida de memoria</vt:lpstr>
      <vt:lpstr>No son enfermedad de Alzheimer</vt:lpstr>
      <vt:lpstr>Mucho mas que memoria</vt:lpstr>
      <vt:lpstr>Presentación de PowerPoint</vt:lpstr>
      <vt:lpstr>Motivos de consulta</vt:lpstr>
      <vt:lpstr>Presentación de PowerPoint</vt:lpstr>
      <vt:lpstr>¿Qué ocurre en un cerebro con EA?</vt:lpstr>
      <vt:lpstr>Presentación de PowerPoint</vt:lpstr>
      <vt:lpstr>Factores de riesgo no modificables</vt:lpstr>
      <vt:lpstr>Factores de riesgo no modificables</vt:lpstr>
      <vt:lpstr>Factores de riesgo modificables</vt:lpstr>
      <vt:lpstr>Factores de riesgo modificables</vt:lpstr>
      <vt:lpstr>Presentación de PowerPoint</vt:lpstr>
      <vt:lpstr>Factores de riesgo modificables</vt:lpstr>
      <vt:lpstr>Presentación de PowerPoint</vt:lpstr>
      <vt:lpstr>Presentación de PowerPoint</vt:lpstr>
      <vt:lpstr>Factores de riesgo modificables</vt:lpstr>
      <vt:lpstr>Factores de riesgo modificables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Que conseguimos controlando los factores de riesgo modificables?</vt:lpstr>
      <vt:lpstr>Que conseguimos con esto?</vt:lpstr>
      <vt:lpstr>Presentación de PowerPoint</vt:lpstr>
      <vt:lpstr>Como hacemos el diagnóstico?</vt:lpstr>
      <vt:lpstr>diagnóstico</vt:lpstr>
      <vt:lpstr>Diagnostico en estadios tempranos</vt:lpstr>
      <vt:lpstr>Diagnóstico temprano</vt:lpstr>
      <vt:lpstr>Otros tratamientos</vt:lpstr>
      <vt:lpstr>Fármacos durante toda la evolución</vt:lpstr>
      <vt:lpstr>Presentación de PowerPoint</vt:lpstr>
      <vt:lpstr>Tratamientos de las complicaciones</vt:lpstr>
      <vt:lpstr>Asociaciones de familiares, centros…</vt:lpstr>
      <vt:lpstr>Apoyo a las familias</vt:lpstr>
      <vt:lpstr>Presentación de PowerPoint</vt:lpstr>
      <vt:lpstr>Tratamientos. Otras cosas</vt:lpstr>
      <vt:lpstr>Líneas de investigación:</vt:lpstr>
      <vt:lpstr>Presentación de PowerPoint</vt:lpstr>
      <vt:lpstr>El cuidador</vt:lpstr>
      <vt:lpstr>REFLEXIONES</vt:lpstr>
      <vt:lpstr>Conclusiones</vt:lpstr>
      <vt:lpstr>Conclusiones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Demencias</dc:title>
  <dc:creator>MariYJoselito</dc:creator>
  <cp:lastModifiedBy>Yolanda Saenz Larrosa</cp:lastModifiedBy>
  <cp:revision>148</cp:revision>
  <dcterms:created xsi:type="dcterms:W3CDTF">2015-05-05T12:20:40Z</dcterms:created>
  <dcterms:modified xsi:type="dcterms:W3CDTF">2022-11-23T08:49:33Z</dcterms:modified>
</cp:coreProperties>
</file>